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4" r:id="rId4"/>
    <p:sldId id="258" r:id="rId5"/>
    <p:sldId id="259" r:id="rId6"/>
    <p:sldId id="260" r:id="rId7"/>
    <p:sldId id="261" r:id="rId8"/>
    <p:sldId id="262" r:id="rId9"/>
    <p:sldId id="263" r:id="rId10"/>
    <p:sldId id="265" r:id="rId11"/>
    <p:sldId id="266" r:id="rId12"/>
  </p:sldIdLst>
  <p:sldSz cx="18288000" cy="10287000"/>
  <p:notesSz cx="6858000" cy="9144000"/>
  <p:embeddedFontLst>
    <p:embeddedFont>
      <p:font typeface="DM Sans" pitchFamily="2" charset="0"/>
      <p:regular r:id="rId13"/>
      <p:bold r:id="rId14"/>
      <p:italic r:id="rId15"/>
      <p:boldItalic r:id="rId16"/>
    </p:embeddedFont>
    <p:embeddedFont>
      <p:font typeface="Garet Bold" panose="020B0604020202020204" charset="0"/>
      <p:regular r:id="rId17"/>
    </p:embeddedFont>
    <p:embeddedFont>
      <p:font typeface="Lato Bold" panose="020B0604020202020204" charset="0"/>
      <p:regular r:id="rId18"/>
    </p:embeddedFont>
    <p:embeddedFont>
      <p:font typeface="League Spartan"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0685A-6331-41AB-9F8A-7F096FF708F9}" v="57" dt="2024-02-22T05:54:06.3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388" autoAdjust="0"/>
  </p:normalViewPr>
  <p:slideViewPr>
    <p:cSldViewPr>
      <p:cViewPr varScale="1">
        <p:scale>
          <a:sx n="59" d="100"/>
          <a:sy n="59" d="100"/>
        </p:scale>
        <p:origin x="466"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apnil Magar" userId="b3e5228fc72311f9" providerId="LiveId" clId="{1190685A-6331-41AB-9F8A-7F096FF708F9}"/>
    <pc:docChg chg="custSel modSld modMainMaster">
      <pc:chgData name="Swapnil Magar" userId="b3e5228fc72311f9" providerId="LiveId" clId="{1190685A-6331-41AB-9F8A-7F096FF708F9}" dt="2024-02-22T11:25:38.004" v="121" actId="1038"/>
      <pc:docMkLst>
        <pc:docMk/>
      </pc:docMkLst>
      <pc:sldChg chg="modSp mod modTransition">
        <pc:chgData name="Swapnil Magar" userId="b3e5228fc72311f9" providerId="LiveId" clId="{1190685A-6331-41AB-9F8A-7F096FF708F9}" dt="2024-02-22T01:55:33.122" v="36"/>
        <pc:sldMkLst>
          <pc:docMk/>
          <pc:sldMk cId="0" sldId="256"/>
        </pc:sldMkLst>
        <pc:spChg chg="mod">
          <ac:chgData name="Swapnil Magar" userId="b3e5228fc72311f9" providerId="LiveId" clId="{1190685A-6331-41AB-9F8A-7F096FF708F9}" dt="2024-02-21T15:33:54.827" v="25" actId="20577"/>
          <ac:spMkLst>
            <pc:docMk/>
            <pc:sldMk cId="0" sldId="256"/>
            <ac:spMk id="2" creationId="{00000000-0000-0000-0000-000000000000}"/>
          </ac:spMkLst>
        </pc:spChg>
      </pc:sldChg>
      <pc:sldChg chg="modTransition">
        <pc:chgData name="Swapnil Magar" userId="b3e5228fc72311f9" providerId="LiveId" clId="{1190685A-6331-41AB-9F8A-7F096FF708F9}" dt="2024-02-22T01:55:33.122" v="36"/>
        <pc:sldMkLst>
          <pc:docMk/>
          <pc:sldMk cId="0" sldId="257"/>
        </pc:sldMkLst>
      </pc:sldChg>
      <pc:sldChg chg="addSp delSp modSp mod modTransition modAnim">
        <pc:chgData name="Swapnil Magar" userId="b3e5228fc72311f9" providerId="LiveId" clId="{1190685A-6331-41AB-9F8A-7F096FF708F9}" dt="2024-02-22T02:01:08.305" v="55" actId="21"/>
        <pc:sldMkLst>
          <pc:docMk/>
          <pc:sldMk cId="0" sldId="258"/>
        </pc:sldMkLst>
        <pc:grpChg chg="mod">
          <ac:chgData name="Swapnil Magar" userId="b3e5228fc72311f9" providerId="LiveId" clId="{1190685A-6331-41AB-9F8A-7F096FF708F9}" dt="2024-02-22T02:01:03.944" v="54" actId="1076"/>
          <ac:grpSpMkLst>
            <pc:docMk/>
            <pc:sldMk cId="0" sldId="258"/>
            <ac:grpSpMk id="6" creationId="{00000000-0000-0000-0000-000000000000}"/>
          </ac:grpSpMkLst>
        </pc:grpChg>
        <pc:picChg chg="add del mod modCrop">
          <ac:chgData name="Swapnil Magar" userId="b3e5228fc72311f9" providerId="LiveId" clId="{1190685A-6331-41AB-9F8A-7F096FF708F9}" dt="2024-02-22T02:01:08.305" v="55" actId="21"/>
          <ac:picMkLst>
            <pc:docMk/>
            <pc:sldMk cId="0" sldId="258"/>
            <ac:picMk id="34" creationId="{0ABBDDED-62E9-9E94-1507-6E07B6AA1962}"/>
          </ac:picMkLst>
        </pc:picChg>
      </pc:sldChg>
      <pc:sldChg chg="modTransition">
        <pc:chgData name="Swapnil Magar" userId="b3e5228fc72311f9" providerId="LiveId" clId="{1190685A-6331-41AB-9F8A-7F096FF708F9}" dt="2024-02-22T01:55:33.122" v="36"/>
        <pc:sldMkLst>
          <pc:docMk/>
          <pc:sldMk cId="0" sldId="259"/>
        </pc:sldMkLst>
      </pc:sldChg>
      <pc:sldChg chg="addSp modSp mod modTransition modAnim">
        <pc:chgData name="Swapnil Magar" userId="b3e5228fc72311f9" providerId="LiveId" clId="{1190685A-6331-41AB-9F8A-7F096FF708F9}" dt="2024-02-22T02:43:21.771" v="70"/>
        <pc:sldMkLst>
          <pc:docMk/>
          <pc:sldMk cId="0" sldId="260"/>
        </pc:sldMkLst>
        <pc:picChg chg="add mod">
          <ac:chgData name="Swapnil Magar" userId="b3e5228fc72311f9" providerId="LiveId" clId="{1190685A-6331-41AB-9F8A-7F096FF708F9}" dt="2024-02-22T02:42:54.036" v="65"/>
          <ac:picMkLst>
            <pc:docMk/>
            <pc:sldMk cId="0" sldId="260"/>
            <ac:picMk id="35" creationId="{0ABBDDED-62E9-9E94-1507-6E07B6AA1962}"/>
          </ac:picMkLst>
        </pc:picChg>
      </pc:sldChg>
      <pc:sldChg chg="addSp modSp mod modTransition modAnim">
        <pc:chgData name="Swapnil Magar" userId="b3e5228fc72311f9" providerId="LiveId" clId="{1190685A-6331-41AB-9F8A-7F096FF708F9}" dt="2024-02-22T11:25:38.004" v="121" actId="1038"/>
        <pc:sldMkLst>
          <pc:docMk/>
          <pc:sldMk cId="0" sldId="261"/>
        </pc:sldMkLst>
        <pc:spChg chg="mod">
          <ac:chgData name="Swapnil Magar" userId="b3e5228fc72311f9" providerId="LiveId" clId="{1190685A-6331-41AB-9F8A-7F096FF708F9}" dt="2024-02-22T11:25:38.004" v="121" actId="1038"/>
          <ac:spMkLst>
            <pc:docMk/>
            <pc:sldMk cId="0" sldId="261"/>
            <ac:spMk id="2" creationId="{00000000-0000-0000-0000-000000000000}"/>
          </ac:spMkLst>
        </pc:spChg>
        <pc:spChg chg="mod">
          <ac:chgData name="Swapnil Magar" userId="b3e5228fc72311f9" providerId="LiveId" clId="{1190685A-6331-41AB-9F8A-7F096FF708F9}" dt="2024-02-22T05:54:06.373" v="119" actId="20577"/>
          <ac:spMkLst>
            <pc:docMk/>
            <pc:sldMk cId="0" sldId="261"/>
            <ac:spMk id="11" creationId="{00000000-0000-0000-0000-000000000000}"/>
          </ac:spMkLst>
        </pc:spChg>
        <pc:picChg chg="add mod modCrop">
          <ac:chgData name="Swapnil Magar" userId="b3e5228fc72311f9" providerId="LiveId" clId="{1190685A-6331-41AB-9F8A-7F096FF708F9}" dt="2024-02-22T11:24:59.749" v="120" actId="14100"/>
          <ac:picMkLst>
            <pc:docMk/>
            <pc:sldMk cId="0" sldId="261"/>
            <ac:picMk id="33" creationId="{F3B1C208-CAAF-F6D0-D14F-AA88286E3275}"/>
          </ac:picMkLst>
        </pc:picChg>
        <pc:picChg chg="add mod modCrop">
          <ac:chgData name="Swapnil Magar" userId="b3e5228fc72311f9" providerId="LiveId" clId="{1190685A-6331-41AB-9F8A-7F096FF708F9}" dt="2024-02-22T05:52:38.864" v="100" actId="1076"/>
          <ac:picMkLst>
            <pc:docMk/>
            <pc:sldMk cId="0" sldId="261"/>
            <ac:picMk id="35" creationId="{E97496D5-F23A-81B2-C21D-B7DB290F8490}"/>
          </ac:picMkLst>
        </pc:picChg>
      </pc:sldChg>
      <pc:sldChg chg="delSp modSp mod modTransition">
        <pc:chgData name="Swapnil Magar" userId="b3e5228fc72311f9" providerId="LiveId" clId="{1190685A-6331-41AB-9F8A-7F096FF708F9}" dt="2024-02-22T05:54:01.318" v="115"/>
        <pc:sldMkLst>
          <pc:docMk/>
          <pc:sldMk cId="0" sldId="262"/>
        </pc:sldMkLst>
        <pc:spChg chg="del mod">
          <ac:chgData name="Swapnil Magar" userId="b3e5228fc72311f9" providerId="LiveId" clId="{1190685A-6331-41AB-9F8A-7F096FF708F9}" dt="2024-02-22T05:54:01.318" v="115"/>
          <ac:spMkLst>
            <pc:docMk/>
            <pc:sldMk cId="0" sldId="262"/>
            <ac:spMk id="6" creationId="{00000000-0000-0000-0000-000000000000}"/>
          </ac:spMkLst>
        </pc:spChg>
      </pc:sldChg>
      <pc:sldChg chg="delSp modSp mod modTransition">
        <pc:chgData name="Swapnil Magar" userId="b3e5228fc72311f9" providerId="LiveId" clId="{1190685A-6331-41AB-9F8A-7F096FF708F9}" dt="2024-02-22T05:53:56.385" v="109"/>
        <pc:sldMkLst>
          <pc:docMk/>
          <pc:sldMk cId="0" sldId="263"/>
        </pc:sldMkLst>
        <pc:spChg chg="del mod">
          <ac:chgData name="Swapnil Magar" userId="b3e5228fc72311f9" providerId="LiveId" clId="{1190685A-6331-41AB-9F8A-7F096FF708F9}" dt="2024-02-22T05:53:56.385" v="109"/>
          <ac:spMkLst>
            <pc:docMk/>
            <pc:sldMk cId="0" sldId="263"/>
            <ac:spMk id="3" creationId="{00000000-0000-0000-0000-000000000000}"/>
          </ac:spMkLst>
        </pc:spChg>
      </pc:sldChg>
      <pc:sldChg chg="modTransition">
        <pc:chgData name="Swapnil Magar" userId="b3e5228fc72311f9" providerId="LiveId" clId="{1190685A-6331-41AB-9F8A-7F096FF708F9}" dt="2024-02-22T01:55:33.122" v="36"/>
        <pc:sldMkLst>
          <pc:docMk/>
          <pc:sldMk cId="2011285392" sldId="264"/>
        </pc:sldMkLst>
      </pc:sldChg>
      <pc:sldChg chg="modTransition modAnim">
        <pc:chgData name="Swapnil Magar" userId="b3e5228fc72311f9" providerId="LiveId" clId="{1190685A-6331-41AB-9F8A-7F096FF708F9}" dt="2024-02-22T01:55:33.122" v="36"/>
        <pc:sldMkLst>
          <pc:docMk/>
          <pc:sldMk cId="3944956477" sldId="265"/>
        </pc:sldMkLst>
      </pc:sldChg>
      <pc:sldChg chg="modTransition modAnim">
        <pc:chgData name="Swapnil Magar" userId="b3e5228fc72311f9" providerId="LiveId" clId="{1190685A-6331-41AB-9F8A-7F096FF708F9}" dt="2024-02-22T01:55:33.122" v="36"/>
        <pc:sldMkLst>
          <pc:docMk/>
          <pc:sldMk cId="553111683" sldId="266"/>
        </pc:sldMkLst>
      </pc:sldChg>
      <pc:sldMasterChg chg="modTransition modSldLayout">
        <pc:chgData name="Swapnil Magar" userId="b3e5228fc72311f9" providerId="LiveId" clId="{1190685A-6331-41AB-9F8A-7F096FF708F9}" dt="2024-02-22T01:55:33.122" v="36"/>
        <pc:sldMasterMkLst>
          <pc:docMk/>
          <pc:sldMasterMk cId="0" sldId="2147483648"/>
        </pc:sldMasterMkLst>
        <pc:sldLayoutChg chg="modTransition">
          <pc:chgData name="Swapnil Magar" userId="b3e5228fc72311f9" providerId="LiveId" clId="{1190685A-6331-41AB-9F8A-7F096FF708F9}" dt="2024-02-22T01:55:33.122" v="36"/>
          <pc:sldLayoutMkLst>
            <pc:docMk/>
            <pc:sldMasterMk cId="0" sldId="2147483648"/>
            <pc:sldLayoutMk cId="0" sldId="2147483649"/>
          </pc:sldLayoutMkLst>
        </pc:sldLayoutChg>
        <pc:sldLayoutChg chg="modTransition">
          <pc:chgData name="Swapnil Magar" userId="b3e5228fc72311f9" providerId="LiveId" clId="{1190685A-6331-41AB-9F8A-7F096FF708F9}" dt="2024-02-22T01:55:33.122" v="36"/>
          <pc:sldLayoutMkLst>
            <pc:docMk/>
            <pc:sldMasterMk cId="0" sldId="2147483648"/>
            <pc:sldLayoutMk cId="0" sldId="2147483650"/>
          </pc:sldLayoutMkLst>
        </pc:sldLayoutChg>
        <pc:sldLayoutChg chg="modTransition">
          <pc:chgData name="Swapnil Magar" userId="b3e5228fc72311f9" providerId="LiveId" clId="{1190685A-6331-41AB-9F8A-7F096FF708F9}" dt="2024-02-22T01:55:33.122" v="36"/>
          <pc:sldLayoutMkLst>
            <pc:docMk/>
            <pc:sldMasterMk cId="0" sldId="2147483648"/>
            <pc:sldLayoutMk cId="0" sldId="2147483651"/>
          </pc:sldLayoutMkLst>
        </pc:sldLayoutChg>
        <pc:sldLayoutChg chg="modTransition">
          <pc:chgData name="Swapnil Magar" userId="b3e5228fc72311f9" providerId="LiveId" clId="{1190685A-6331-41AB-9F8A-7F096FF708F9}" dt="2024-02-22T01:55:33.122" v="36"/>
          <pc:sldLayoutMkLst>
            <pc:docMk/>
            <pc:sldMasterMk cId="0" sldId="2147483648"/>
            <pc:sldLayoutMk cId="0" sldId="2147483652"/>
          </pc:sldLayoutMkLst>
        </pc:sldLayoutChg>
        <pc:sldLayoutChg chg="modTransition">
          <pc:chgData name="Swapnil Magar" userId="b3e5228fc72311f9" providerId="LiveId" clId="{1190685A-6331-41AB-9F8A-7F096FF708F9}" dt="2024-02-22T01:55:33.122" v="36"/>
          <pc:sldLayoutMkLst>
            <pc:docMk/>
            <pc:sldMasterMk cId="0" sldId="2147483648"/>
            <pc:sldLayoutMk cId="0" sldId="2147483653"/>
          </pc:sldLayoutMkLst>
        </pc:sldLayoutChg>
        <pc:sldLayoutChg chg="modTransition">
          <pc:chgData name="Swapnil Magar" userId="b3e5228fc72311f9" providerId="LiveId" clId="{1190685A-6331-41AB-9F8A-7F096FF708F9}" dt="2024-02-22T01:55:33.122" v="36"/>
          <pc:sldLayoutMkLst>
            <pc:docMk/>
            <pc:sldMasterMk cId="0" sldId="2147483648"/>
            <pc:sldLayoutMk cId="0" sldId="2147483654"/>
          </pc:sldLayoutMkLst>
        </pc:sldLayoutChg>
        <pc:sldLayoutChg chg="modTransition">
          <pc:chgData name="Swapnil Magar" userId="b3e5228fc72311f9" providerId="LiveId" clId="{1190685A-6331-41AB-9F8A-7F096FF708F9}" dt="2024-02-22T01:55:33.122" v="36"/>
          <pc:sldLayoutMkLst>
            <pc:docMk/>
            <pc:sldMasterMk cId="0" sldId="2147483648"/>
            <pc:sldLayoutMk cId="0" sldId="2147483655"/>
          </pc:sldLayoutMkLst>
        </pc:sldLayoutChg>
        <pc:sldLayoutChg chg="modTransition">
          <pc:chgData name="Swapnil Magar" userId="b3e5228fc72311f9" providerId="LiveId" clId="{1190685A-6331-41AB-9F8A-7F096FF708F9}" dt="2024-02-22T01:55:33.122" v="36"/>
          <pc:sldLayoutMkLst>
            <pc:docMk/>
            <pc:sldMasterMk cId="0" sldId="2147483648"/>
            <pc:sldLayoutMk cId="0" sldId="2147483656"/>
          </pc:sldLayoutMkLst>
        </pc:sldLayoutChg>
        <pc:sldLayoutChg chg="modTransition">
          <pc:chgData name="Swapnil Magar" userId="b3e5228fc72311f9" providerId="LiveId" clId="{1190685A-6331-41AB-9F8A-7F096FF708F9}" dt="2024-02-22T01:55:33.122" v="36"/>
          <pc:sldLayoutMkLst>
            <pc:docMk/>
            <pc:sldMasterMk cId="0" sldId="2147483648"/>
            <pc:sldLayoutMk cId="0" sldId="2147483657"/>
          </pc:sldLayoutMkLst>
        </pc:sldLayoutChg>
        <pc:sldLayoutChg chg="modTransition">
          <pc:chgData name="Swapnil Magar" userId="b3e5228fc72311f9" providerId="LiveId" clId="{1190685A-6331-41AB-9F8A-7F096FF708F9}" dt="2024-02-22T01:55:33.122" v="36"/>
          <pc:sldLayoutMkLst>
            <pc:docMk/>
            <pc:sldMasterMk cId="0" sldId="2147483648"/>
            <pc:sldLayoutMk cId="0" sldId="2147483658"/>
          </pc:sldLayoutMkLst>
        </pc:sldLayoutChg>
        <pc:sldLayoutChg chg="modTransition">
          <pc:chgData name="Swapnil Magar" userId="b3e5228fc72311f9" providerId="LiveId" clId="{1190685A-6331-41AB-9F8A-7F096FF708F9}" dt="2024-02-22T01:55:33.122" v="36"/>
          <pc:sldLayoutMkLst>
            <pc:docMk/>
            <pc:sldMasterMk cId="0" sldId="2147483648"/>
            <pc:sldLayoutMk cId="0"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27.png"/><Relationship Id="rId3" Type="http://schemas.openxmlformats.org/officeDocument/2006/relationships/slideLayout" Target="../slideLayouts/slideLayout7.xml"/><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video" Target="../media/media1.mp4"/><Relationship Id="rId16" Type="http://schemas.openxmlformats.org/officeDocument/2006/relationships/image" Target="../media/image13.png"/><Relationship Id="rId1" Type="http://schemas.microsoft.com/office/2007/relationships/media" Target="../media/media1.mp4"/><Relationship Id="rId6" Type="http://schemas.openxmlformats.org/officeDocument/2006/relationships/image" Target="../media/image3.sv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jpeg"/><Relationship Id="rId4" Type="http://schemas.openxmlformats.org/officeDocument/2006/relationships/image" Target="../media/image1.jpeg"/><Relationship Id="rId9" Type="http://schemas.openxmlformats.org/officeDocument/2006/relationships/image" Target="../media/image6.png"/><Relationship Id="rId1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7.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6.jp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9.jp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8.jp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20.jpeg"/><Relationship Id="rId7" Type="http://schemas.openxmlformats.org/officeDocument/2006/relationships/image" Target="../media/image7.jpeg"/><Relationship Id="rId12"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2.png"/><Relationship Id="rId7" Type="http://schemas.openxmlformats.org/officeDocument/2006/relationships/image" Target="../media/image6.png"/><Relationship Id="rId12" Type="http://schemas.openxmlformats.org/officeDocument/2006/relationships/image" Target="../media/image11.png"/><Relationship Id="rId17" Type="http://schemas.microsoft.com/office/2007/relationships/hdphoto" Target="../media/hdphoto1.wdp"/><Relationship Id="rId2" Type="http://schemas.openxmlformats.org/officeDocument/2006/relationships/image" Target="../media/image21.jpeg"/><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23.svg"/><Relationship Id="rId9" Type="http://schemas.openxmlformats.org/officeDocument/2006/relationships/image" Target="../media/image8.png"/><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26.jp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25.jp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23.sv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2999"/>
            </a:blip>
            <a:stretch>
              <a:fillRect l="-20312" r="-20312"/>
            </a:stretch>
          </a:blipFill>
        </p:spPr>
        <p:txBody>
          <a:bodyPr/>
          <a:lstStyle/>
          <a:p>
            <a:r>
              <a:rPr lang="en-IN" dirty="0"/>
              <a:t>s</a:t>
            </a:r>
          </a:p>
        </p:txBody>
      </p:sp>
      <p:sp>
        <p:nvSpPr>
          <p:cNvPr id="3" name="TextBox 3"/>
          <p:cNvSpPr txBox="1"/>
          <p:nvPr/>
        </p:nvSpPr>
        <p:spPr>
          <a:xfrm>
            <a:off x="4852881" y="2078063"/>
            <a:ext cx="8934174" cy="666084"/>
          </a:xfrm>
          <a:prstGeom prst="rect">
            <a:avLst/>
          </a:prstGeom>
        </p:spPr>
        <p:txBody>
          <a:bodyPr lIns="0" tIns="0" rIns="0" bIns="0" rtlCol="0" anchor="t">
            <a:spAutoFit/>
          </a:bodyPr>
          <a:lstStyle/>
          <a:p>
            <a:pPr algn="ctr">
              <a:lnSpc>
                <a:spcPts val="5454"/>
              </a:lnSpc>
              <a:spcBef>
                <a:spcPct val="0"/>
              </a:spcBef>
            </a:pPr>
            <a:r>
              <a:rPr lang="en-US" sz="3896" dirty="0">
                <a:solidFill>
                  <a:srgbClr val="545454"/>
                </a:solidFill>
                <a:latin typeface="Lato Bold"/>
              </a:rPr>
              <a:t>BUSINESS IDEA PRESENTATION </a:t>
            </a:r>
          </a:p>
        </p:txBody>
      </p:sp>
      <p:sp>
        <p:nvSpPr>
          <p:cNvPr id="4" name="TextBox 4"/>
          <p:cNvSpPr txBox="1"/>
          <p:nvPr/>
        </p:nvSpPr>
        <p:spPr>
          <a:xfrm>
            <a:off x="6658903" y="2836381"/>
            <a:ext cx="5322131" cy="784037"/>
          </a:xfrm>
          <a:prstGeom prst="rect">
            <a:avLst/>
          </a:prstGeom>
        </p:spPr>
        <p:txBody>
          <a:bodyPr lIns="0" tIns="0" rIns="0" bIns="0" rtlCol="0" anchor="t">
            <a:spAutoFit/>
          </a:bodyPr>
          <a:lstStyle/>
          <a:p>
            <a:pPr algn="just">
              <a:lnSpc>
                <a:spcPts val="6460"/>
              </a:lnSpc>
              <a:spcBef>
                <a:spcPct val="0"/>
              </a:spcBef>
            </a:pPr>
            <a:r>
              <a:rPr lang="en-US" sz="4614" dirty="0">
                <a:solidFill>
                  <a:srgbClr val="F09D23"/>
                </a:solidFill>
                <a:latin typeface="League Spartan"/>
              </a:rPr>
              <a:t>IDEATHON2024</a:t>
            </a:r>
          </a:p>
        </p:txBody>
      </p:sp>
      <p:sp>
        <p:nvSpPr>
          <p:cNvPr id="5" name="AutoShape 5"/>
          <p:cNvSpPr/>
          <p:nvPr/>
        </p:nvSpPr>
        <p:spPr>
          <a:xfrm flipV="1">
            <a:off x="6754173" y="3600965"/>
            <a:ext cx="4691012" cy="9929"/>
          </a:xfrm>
          <a:prstGeom prst="line">
            <a:avLst/>
          </a:prstGeom>
          <a:ln w="19050" cap="flat">
            <a:solidFill>
              <a:srgbClr val="000000"/>
            </a:solidFill>
            <a:prstDash val="solid"/>
            <a:headEnd type="none" w="sm" len="sm"/>
            <a:tailEnd type="none" w="sm" len="sm"/>
          </a:ln>
        </p:spPr>
      </p:sp>
      <p:sp>
        <p:nvSpPr>
          <p:cNvPr id="6" name="Freeform 6"/>
          <p:cNvSpPr/>
          <p:nvPr/>
        </p:nvSpPr>
        <p:spPr>
          <a:xfrm>
            <a:off x="13958606" y="4028767"/>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661738" y="0"/>
            <a:ext cx="3086100" cy="10287000"/>
            <a:chOff x="0" y="0"/>
            <a:chExt cx="812800" cy="2709333"/>
          </a:xfrm>
        </p:grpSpPr>
        <p:sp>
          <p:nvSpPr>
            <p:cNvPr id="8" name="Freeform 8"/>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F09D23"/>
            </a:solidFill>
          </p:spPr>
        </p:sp>
        <p:sp>
          <p:nvSpPr>
            <p:cNvPr id="9" name="TextBox 9"/>
            <p:cNvSpPr txBox="1"/>
            <p:nvPr/>
          </p:nvSpPr>
          <p:spPr>
            <a:xfrm>
              <a:off x="0" y="-47625"/>
              <a:ext cx="812800" cy="2756958"/>
            </a:xfrm>
            <a:prstGeom prst="rect">
              <a:avLst/>
            </a:prstGeom>
          </p:spPr>
          <p:txBody>
            <a:bodyPr lIns="50800" tIns="50800" rIns="50800" bIns="50800" rtlCol="0" anchor="ctr"/>
            <a:lstStyle/>
            <a:p>
              <a:pPr algn="ctr">
                <a:lnSpc>
                  <a:spcPts val="2659"/>
                </a:lnSpc>
              </a:pPr>
              <a:endParaRPr dirty="0"/>
            </a:p>
          </p:txBody>
        </p:sp>
      </p:grpSp>
      <p:grpSp>
        <p:nvGrpSpPr>
          <p:cNvPr id="10" name="Group 10"/>
          <p:cNvGrpSpPr/>
          <p:nvPr/>
        </p:nvGrpSpPr>
        <p:grpSpPr>
          <a:xfrm>
            <a:off x="1459073" y="307769"/>
            <a:ext cx="17081202" cy="1769077"/>
            <a:chOff x="0" y="0"/>
            <a:chExt cx="22774936" cy="2358769"/>
          </a:xfrm>
        </p:grpSpPr>
        <p:sp>
          <p:nvSpPr>
            <p:cNvPr id="11" name="Freeform 11"/>
            <p:cNvSpPr/>
            <p:nvPr/>
          </p:nvSpPr>
          <p:spPr>
            <a:xfrm>
              <a:off x="0" y="447395"/>
              <a:ext cx="1568460" cy="572027"/>
            </a:xfrm>
            <a:custGeom>
              <a:avLst/>
              <a:gdLst/>
              <a:ahLst/>
              <a:cxnLst/>
              <a:rect l="l" t="t" r="r" b="b"/>
              <a:pathLst>
                <a:path w="1568460" h="572027">
                  <a:moveTo>
                    <a:pt x="0" y="0"/>
                  </a:moveTo>
                  <a:lnTo>
                    <a:pt x="1568460" y="0"/>
                  </a:lnTo>
                  <a:lnTo>
                    <a:pt x="1568460" y="572027"/>
                  </a:lnTo>
                  <a:lnTo>
                    <a:pt x="0" y="572027"/>
                  </a:lnTo>
                  <a:lnTo>
                    <a:pt x="0" y="0"/>
                  </a:lnTo>
                  <a:close/>
                </a:path>
              </a:pathLst>
            </a:custGeom>
            <a:blipFill>
              <a:blip r:embed="rId5"/>
              <a:stretch>
                <a:fillRect/>
              </a:stretch>
            </a:blipFill>
          </p:spPr>
        </p:sp>
        <p:sp>
          <p:nvSpPr>
            <p:cNvPr id="12" name="AutoShape 12"/>
            <p:cNvSpPr/>
            <p:nvPr/>
          </p:nvSpPr>
          <p:spPr>
            <a:xfrm flipV="1">
              <a:off x="1581160" y="380162"/>
              <a:ext cx="0" cy="706493"/>
            </a:xfrm>
            <a:prstGeom prst="line">
              <a:avLst/>
            </a:prstGeom>
            <a:ln w="25400" cap="flat">
              <a:solidFill>
                <a:srgbClr val="F09D23"/>
              </a:solidFill>
              <a:prstDash val="solid"/>
              <a:headEnd type="none" w="sm" len="sm"/>
              <a:tailEnd type="none" w="sm" len="sm"/>
            </a:ln>
          </p:spPr>
        </p:sp>
        <p:sp>
          <p:nvSpPr>
            <p:cNvPr id="13" name="TextBox 13"/>
            <p:cNvSpPr txBox="1"/>
            <p:nvPr/>
          </p:nvSpPr>
          <p:spPr>
            <a:xfrm>
              <a:off x="1725784" y="407018"/>
              <a:ext cx="9223394" cy="812800"/>
            </a:xfrm>
            <a:prstGeom prst="rect">
              <a:avLst/>
            </a:prstGeom>
          </p:spPr>
          <p:txBody>
            <a:bodyPr lIns="0" tIns="0" rIns="0" bIns="0" rtlCol="0" anchor="t">
              <a:spAutoFit/>
            </a:bodyPr>
            <a:lstStyle/>
            <a:p>
              <a:pPr>
                <a:lnSpc>
                  <a:spcPts val="2400"/>
                </a:lnSpc>
              </a:pPr>
              <a:r>
                <a:rPr lang="en-US" sz="2000" dirty="0">
                  <a:solidFill>
                    <a:srgbClr val="545454"/>
                  </a:solidFill>
                  <a:latin typeface="Garet Bold"/>
                </a:rPr>
                <a:t>NETRARIT Foundation (</a:t>
              </a:r>
              <a:r>
                <a:rPr lang="en-US" sz="2000" dirty="0" err="1">
                  <a:solidFill>
                    <a:srgbClr val="545454"/>
                  </a:solidFill>
                  <a:latin typeface="Garet Bold"/>
                </a:rPr>
                <a:t>NRiT</a:t>
              </a:r>
              <a:r>
                <a:rPr lang="en-US" sz="2000" dirty="0">
                  <a:solidFill>
                    <a:srgbClr val="545454"/>
                  </a:solidFill>
                  <a:latin typeface="Garet Bold"/>
                </a:rPr>
                <a:t>)</a:t>
              </a:r>
            </a:p>
            <a:p>
              <a:pPr>
                <a:lnSpc>
                  <a:spcPts val="2400"/>
                </a:lnSpc>
                <a:spcBef>
                  <a:spcPct val="0"/>
                </a:spcBef>
              </a:pPr>
              <a:endParaRPr lang="en-US" sz="2000" dirty="0">
                <a:solidFill>
                  <a:srgbClr val="545454"/>
                </a:solidFill>
                <a:latin typeface="Garet Bold"/>
              </a:endParaRPr>
            </a:p>
          </p:txBody>
        </p:sp>
        <p:sp>
          <p:nvSpPr>
            <p:cNvPr id="14" name="TextBox 14"/>
            <p:cNvSpPr txBox="1"/>
            <p:nvPr/>
          </p:nvSpPr>
          <p:spPr>
            <a:xfrm>
              <a:off x="1725784" y="816780"/>
              <a:ext cx="9223394" cy="307975"/>
            </a:xfrm>
            <a:prstGeom prst="rect">
              <a:avLst/>
            </a:prstGeom>
          </p:spPr>
          <p:txBody>
            <a:bodyPr lIns="0" tIns="0" rIns="0" bIns="0" rtlCol="0" anchor="t">
              <a:spAutoFit/>
            </a:bodyPr>
            <a:lstStyle/>
            <a:p>
              <a:pPr>
                <a:lnSpc>
                  <a:spcPts val="1919"/>
                </a:lnSpc>
                <a:spcBef>
                  <a:spcPct val="0"/>
                </a:spcBef>
              </a:pPr>
              <a:r>
                <a:rPr lang="en-US" sz="1599">
                  <a:solidFill>
                    <a:srgbClr val="545454"/>
                  </a:solidFill>
                  <a:latin typeface="Garet Bold"/>
                </a:rPr>
                <a:t>Technology Business Incubator </a:t>
              </a:r>
            </a:p>
          </p:txBody>
        </p:sp>
        <p:sp>
          <p:nvSpPr>
            <p:cNvPr id="15" name="TextBox 15"/>
            <p:cNvSpPr txBox="1"/>
            <p:nvPr/>
          </p:nvSpPr>
          <p:spPr>
            <a:xfrm>
              <a:off x="6278500" y="-28575"/>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Hosted By </a:t>
              </a:r>
            </a:p>
          </p:txBody>
        </p:sp>
        <p:sp>
          <p:nvSpPr>
            <p:cNvPr id="16" name="TextBox 16"/>
            <p:cNvSpPr txBox="1"/>
            <p:nvPr/>
          </p:nvSpPr>
          <p:spPr>
            <a:xfrm>
              <a:off x="12145177" y="15460"/>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Supported By</a:t>
              </a:r>
            </a:p>
          </p:txBody>
        </p:sp>
        <p:sp>
          <p:nvSpPr>
            <p:cNvPr id="17" name="Freeform 17"/>
            <p:cNvSpPr/>
            <p:nvPr/>
          </p:nvSpPr>
          <p:spPr>
            <a:xfrm>
              <a:off x="6787553" y="601261"/>
              <a:ext cx="894739" cy="894739"/>
            </a:xfrm>
            <a:custGeom>
              <a:avLst/>
              <a:gdLst/>
              <a:ahLst/>
              <a:cxnLst/>
              <a:rect l="l" t="t" r="r" b="b"/>
              <a:pathLst>
                <a:path w="894739" h="894739">
                  <a:moveTo>
                    <a:pt x="0" y="0"/>
                  </a:moveTo>
                  <a:lnTo>
                    <a:pt x="894739" y="0"/>
                  </a:lnTo>
                  <a:lnTo>
                    <a:pt x="894739" y="894738"/>
                  </a:lnTo>
                  <a:lnTo>
                    <a:pt x="0" y="894738"/>
                  </a:lnTo>
                  <a:lnTo>
                    <a:pt x="0" y="0"/>
                  </a:lnTo>
                  <a:close/>
                </a:path>
              </a:pathLst>
            </a:custGeom>
            <a:blipFill>
              <a:blip r:embed="rId6"/>
              <a:stretch>
                <a:fillRect/>
              </a:stretch>
            </a:blipFill>
          </p:spPr>
        </p:sp>
        <p:sp>
          <p:nvSpPr>
            <p:cNvPr id="18" name="Freeform 18"/>
            <p:cNvSpPr/>
            <p:nvPr/>
          </p:nvSpPr>
          <p:spPr>
            <a:xfrm>
              <a:off x="9685021" y="503788"/>
              <a:ext cx="1428259" cy="1009898"/>
            </a:xfrm>
            <a:custGeom>
              <a:avLst/>
              <a:gdLst/>
              <a:ahLst/>
              <a:cxnLst/>
              <a:rect l="l" t="t" r="r" b="b"/>
              <a:pathLst>
                <a:path w="1428259" h="1009898">
                  <a:moveTo>
                    <a:pt x="0" y="0"/>
                  </a:moveTo>
                  <a:lnTo>
                    <a:pt x="1428258" y="0"/>
                  </a:lnTo>
                  <a:lnTo>
                    <a:pt x="1428258" y="1009898"/>
                  </a:lnTo>
                  <a:lnTo>
                    <a:pt x="0" y="1009898"/>
                  </a:lnTo>
                  <a:lnTo>
                    <a:pt x="0" y="0"/>
                  </a:lnTo>
                  <a:close/>
                </a:path>
              </a:pathLst>
            </a:custGeom>
            <a:blipFill>
              <a:blip r:embed="rId7"/>
              <a:stretch>
                <a:fillRect/>
              </a:stretch>
            </a:blipFill>
          </p:spPr>
        </p:sp>
        <p:sp>
          <p:nvSpPr>
            <p:cNvPr id="19" name="Freeform 19"/>
            <p:cNvSpPr/>
            <p:nvPr/>
          </p:nvSpPr>
          <p:spPr>
            <a:xfrm>
              <a:off x="7845920" y="661243"/>
              <a:ext cx="1793520" cy="694989"/>
            </a:xfrm>
            <a:custGeom>
              <a:avLst/>
              <a:gdLst/>
              <a:ahLst/>
              <a:cxnLst/>
              <a:rect l="l" t="t" r="r" b="b"/>
              <a:pathLst>
                <a:path w="1793520" h="694989">
                  <a:moveTo>
                    <a:pt x="0" y="0"/>
                  </a:moveTo>
                  <a:lnTo>
                    <a:pt x="1793520" y="0"/>
                  </a:lnTo>
                  <a:lnTo>
                    <a:pt x="1793520" y="694989"/>
                  </a:lnTo>
                  <a:lnTo>
                    <a:pt x="0" y="694989"/>
                  </a:lnTo>
                  <a:lnTo>
                    <a:pt x="0" y="0"/>
                  </a:lnTo>
                  <a:close/>
                </a:path>
              </a:pathLst>
            </a:custGeom>
            <a:blipFill>
              <a:blip r:embed="rId8"/>
              <a:stretch>
                <a:fillRect/>
              </a:stretch>
            </a:blipFill>
          </p:spPr>
        </p:sp>
        <p:sp>
          <p:nvSpPr>
            <p:cNvPr id="20" name="Freeform 20"/>
            <p:cNvSpPr/>
            <p:nvPr/>
          </p:nvSpPr>
          <p:spPr>
            <a:xfrm>
              <a:off x="16162336" y="651916"/>
              <a:ext cx="1748570" cy="635007"/>
            </a:xfrm>
            <a:custGeom>
              <a:avLst/>
              <a:gdLst/>
              <a:ahLst/>
              <a:cxnLst/>
              <a:rect l="l" t="t" r="r" b="b"/>
              <a:pathLst>
                <a:path w="1748570" h="635007">
                  <a:moveTo>
                    <a:pt x="0" y="0"/>
                  </a:moveTo>
                  <a:lnTo>
                    <a:pt x="1748571" y="0"/>
                  </a:lnTo>
                  <a:lnTo>
                    <a:pt x="1748571" y="635007"/>
                  </a:lnTo>
                  <a:lnTo>
                    <a:pt x="0" y="635007"/>
                  </a:lnTo>
                  <a:lnTo>
                    <a:pt x="0" y="0"/>
                  </a:lnTo>
                  <a:close/>
                </a:path>
              </a:pathLst>
            </a:custGeom>
            <a:blipFill>
              <a:blip r:embed="rId9"/>
              <a:stretch>
                <a:fillRect/>
              </a:stretch>
            </a:blipFill>
          </p:spPr>
        </p:sp>
        <p:sp>
          <p:nvSpPr>
            <p:cNvPr id="21" name="Freeform 21"/>
            <p:cNvSpPr/>
            <p:nvPr/>
          </p:nvSpPr>
          <p:spPr>
            <a:xfrm>
              <a:off x="11266960" y="651916"/>
              <a:ext cx="2241623" cy="635007"/>
            </a:xfrm>
            <a:custGeom>
              <a:avLst/>
              <a:gdLst/>
              <a:ahLst/>
              <a:cxnLst/>
              <a:rect l="l" t="t" r="r" b="b"/>
              <a:pathLst>
                <a:path w="2241623" h="635007">
                  <a:moveTo>
                    <a:pt x="0" y="0"/>
                  </a:moveTo>
                  <a:lnTo>
                    <a:pt x="2241622" y="0"/>
                  </a:lnTo>
                  <a:lnTo>
                    <a:pt x="2241622" y="635007"/>
                  </a:lnTo>
                  <a:lnTo>
                    <a:pt x="0" y="635007"/>
                  </a:lnTo>
                  <a:lnTo>
                    <a:pt x="0" y="0"/>
                  </a:lnTo>
                  <a:close/>
                </a:path>
              </a:pathLst>
            </a:custGeom>
            <a:blipFill>
              <a:blip r:embed="rId10"/>
              <a:stretch>
                <a:fillRect/>
              </a:stretch>
            </a:blipFill>
          </p:spPr>
        </p:sp>
        <p:sp>
          <p:nvSpPr>
            <p:cNvPr id="22" name="Freeform 22"/>
            <p:cNvSpPr/>
            <p:nvPr/>
          </p:nvSpPr>
          <p:spPr>
            <a:xfrm>
              <a:off x="13686382" y="591934"/>
              <a:ext cx="2514054" cy="754971"/>
            </a:xfrm>
            <a:custGeom>
              <a:avLst/>
              <a:gdLst/>
              <a:ahLst/>
              <a:cxnLst/>
              <a:rect l="l" t="t" r="r" b="b"/>
              <a:pathLst>
                <a:path w="2514054" h="754971">
                  <a:moveTo>
                    <a:pt x="0" y="0"/>
                  </a:moveTo>
                  <a:lnTo>
                    <a:pt x="2514054" y="0"/>
                  </a:lnTo>
                  <a:lnTo>
                    <a:pt x="2514054" y="754971"/>
                  </a:lnTo>
                  <a:lnTo>
                    <a:pt x="0" y="754971"/>
                  </a:lnTo>
                  <a:lnTo>
                    <a:pt x="0" y="0"/>
                  </a:lnTo>
                  <a:close/>
                </a:path>
              </a:pathLst>
            </a:custGeom>
            <a:blipFill>
              <a:blip r:embed="rId11"/>
              <a:stretch>
                <a:fillRect/>
              </a:stretch>
            </a:blipFill>
          </p:spPr>
        </p:sp>
        <p:sp>
          <p:nvSpPr>
            <p:cNvPr id="23" name="AutoShape 23"/>
            <p:cNvSpPr/>
            <p:nvPr/>
          </p:nvSpPr>
          <p:spPr>
            <a:xfrm flipV="1">
              <a:off x="11138679" y="314877"/>
              <a:ext cx="0" cy="1181122"/>
            </a:xfrm>
            <a:prstGeom prst="line">
              <a:avLst/>
            </a:prstGeom>
            <a:ln w="50800" cap="flat">
              <a:solidFill>
                <a:srgbClr val="9B9DAF"/>
              </a:solidFill>
              <a:prstDash val="solid"/>
              <a:headEnd type="none" w="sm" len="sm"/>
              <a:tailEnd type="none" w="sm" len="sm"/>
            </a:ln>
          </p:spPr>
        </p:sp>
        <p:sp>
          <p:nvSpPr>
            <p:cNvPr id="24" name="AutoShape 24"/>
            <p:cNvSpPr/>
            <p:nvPr/>
          </p:nvSpPr>
          <p:spPr>
            <a:xfrm flipV="1">
              <a:off x="18145360" y="389488"/>
              <a:ext cx="0" cy="1181122"/>
            </a:xfrm>
            <a:prstGeom prst="line">
              <a:avLst/>
            </a:prstGeom>
            <a:ln w="50800" cap="flat">
              <a:solidFill>
                <a:srgbClr val="9B9DAF"/>
              </a:solidFill>
              <a:prstDash val="solid"/>
              <a:headEnd type="none" w="sm" len="sm"/>
              <a:tailEnd type="none" w="sm" len="sm"/>
            </a:ln>
          </p:spPr>
        </p:sp>
        <p:sp>
          <p:nvSpPr>
            <p:cNvPr id="25" name="TextBox 25"/>
            <p:cNvSpPr txBox="1"/>
            <p:nvPr/>
          </p:nvSpPr>
          <p:spPr>
            <a:xfrm>
              <a:off x="17847407" y="15460"/>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IDEATHON2024 Co-Hosted by</a:t>
              </a:r>
            </a:p>
          </p:txBody>
        </p:sp>
        <p:sp>
          <p:nvSpPr>
            <p:cNvPr id="26" name="Freeform 26"/>
            <p:cNvSpPr/>
            <p:nvPr/>
          </p:nvSpPr>
          <p:spPr>
            <a:xfrm>
              <a:off x="18654430" y="479560"/>
              <a:ext cx="785069" cy="1034126"/>
            </a:xfrm>
            <a:custGeom>
              <a:avLst/>
              <a:gdLst/>
              <a:ahLst/>
              <a:cxnLst/>
              <a:rect l="l" t="t" r="r" b="b"/>
              <a:pathLst>
                <a:path w="785069" h="1034126">
                  <a:moveTo>
                    <a:pt x="0" y="0"/>
                  </a:moveTo>
                  <a:lnTo>
                    <a:pt x="785070" y="0"/>
                  </a:lnTo>
                  <a:lnTo>
                    <a:pt x="785070" y="1034126"/>
                  </a:lnTo>
                  <a:lnTo>
                    <a:pt x="0" y="1034126"/>
                  </a:lnTo>
                  <a:lnTo>
                    <a:pt x="0" y="0"/>
                  </a:lnTo>
                  <a:close/>
                </a:path>
              </a:pathLst>
            </a:custGeom>
            <a:blipFill>
              <a:blip r:embed="rId12"/>
              <a:stretch>
                <a:fillRect/>
              </a:stretch>
            </a:blipFill>
          </p:spPr>
        </p:sp>
        <p:sp>
          <p:nvSpPr>
            <p:cNvPr id="27" name="Freeform 27"/>
            <p:cNvSpPr/>
            <p:nvPr/>
          </p:nvSpPr>
          <p:spPr>
            <a:xfrm>
              <a:off x="19879073" y="578709"/>
              <a:ext cx="851445" cy="921180"/>
            </a:xfrm>
            <a:custGeom>
              <a:avLst/>
              <a:gdLst/>
              <a:ahLst/>
              <a:cxnLst/>
              <a:rect l="l" t="t" r="r" b="b"/>
              <a:pathLst>
                <a:path w="851445" h="921180">
                  <a:moveTo>
                    <a:pt x="0" y="0"/>
                  </a:moveTo>
                  <a:lnTo>
                    <a:pt x="851445" y="0"/>
                  </a:lnTo>
                  <a:lnTo>
                    <a:pt x="851445" y="921181"/>
                  </a:lnTo>
                  <a:lnTo>
                    <a:pt x="0" y="921181"/>
                  </a:lnTo>
                  <a:lnTo>
                    <a:pt x="0" y="0"/>
                  </a:lnTo>
                  <a:close/>
                </a:path>
              </a:pathLst>
            </a:custGeom>
            <a:blipFill>
              <a:blip r:embed="rId13"/>
              <a:stretch>
                <a:fillRect l="-2246" r="-1247" b="-2309"/>
              </a:stretch>
            </a:blipFill>
          </p:spPr>
        </p:sp>
        <p:sp>
          <p:nvSpPr>
            <p:cNvPr id="28" name="Freeform 28"/>
            <p:cNvSpPr/>
            <p:nvPr/>
          </p:nvSpPr>
          <p:spPr>
            <a:xfrm>
              <a:off x="19185078" y="1646810"/>
              <a:ext cx="2239434" cy="711959"/>
            </a:xfrm>
            <a:custGeom>
              <a:avLst/>
              <a:gdLst/>
              <a:ahLst/>
              <a:cxnLst/>
              <a:rect l="l" t="t" r="r" b="b"/>
              <a:pathLst>
                <a:path w="2239434" h="711959">
                  <a:moveTo>
                    <a:pt x="0" y="0"/>
                  </a:moveTo>
                  <a:lnTo>
                    <a:pt x="2239434" y="0"/>
                  </a:lnTo>
                  <a:lnTo>
                    <a:pt x="2239434" y="711959"/>
                  </a:lnTo>
                  <a:lnTo>
                    <a:pt x="0" y="711959"/>
                  </a:lnTo>
                  <a:lnTo>
                    <a:pt x="0" y="0"/>
                  </a:lnTo>
                  <a:close/>
                </a:path>
              </a:pathLst>
            </a:custGeom>
            <a:blipFill>
              <a:blip r:embed="rId14"/>
              <a:stretch>
                <a:fillRect/>
              </a:stretch>
            </a:blipFill>
          </p:spPr>
        </p:sp>
        <p:sp>
          <p:nvSpPr>
            <p:cNvPr id="29" name="Freeform 29"/>
            <p:cNvSpPr/>
            <p:nvPr/>
          </p:nvSpPr>
          <p:spPr>
            <a:xfrm>
              <a:off x="21013069" y="451685"/>
              <a:ext cx="1118925" cy="1118925"/>
            </a:xfrm>
            <a:custGeom>
              <a:avLst/>
              <a:gdLst/>
              <a:ahLst/>
              <a:cxnLst/>
              <a:rect l="l" t="t" r="r" b="b"/>
              <a:pathLst>
                <a:path w="1118925" h="1118925">
                  <a:moveTo>
                    <a:pt x="0" y="0"/>
                  </a:moveTo>
                  <a:lnTo>
                    <a:pt x="1118925" y="0"/>
                  </a:lnTo>
                  <a:lnTo>
                    <a:pt x="1118925" y="1118925"/>
                  </a:lnTo>
                  <a:lnTo>
                    <a:pt x="0" y="1118925"/>
                  </a:lnTo>
                  <a:lnTo>
                    <a:pt x="0" y="0"/>
                  </a:lnTo>
                  <a:close/>
                </a:path>
              </a:pathLst>
            </a:custGeom>
            <a:blipFill>
              <a:blip r:embed="rId15"/>
              <a:stretch>
                <a:fillRect/>
              </a:stretch>
            </a:blipFill>
          </p:spPr>
        </p:sp>
      </p:grpSp>
      <p:grpSp>
        <p:nvGrpSpPr>
          <p:cNvPr id="30" name="Group 30"/>
          <p:cNvGrpSpPr/>
          <p:nvPr/>
        </p:nvGrpSpPr>
        <p:grpSpPr>
          <a:xfrm>
            <a:off x="2838104" y="9326003"/>
            <a:ext cx="12611791" cy="1921995"/>
            <a:chOff x="0" y="0"/>
            <a:chExt cx="3321624" cy="506204"/>
          </a:xfrm>
        </p:grpSpPr>
        <p:sp>
          <p:nvSpPr>
            <p:cNvPr id="31" name="Freeform 31"/>
            <p:cNvSpPr/>
            <p:nvPr/>
          </p:nvSpPr>
          <p:spPr>
            <a:xfrm>
              <a:off x="0" y="0"/>
              <a:ext cx="3321624" cy="506204"/>
            </a:xfrm>
            <a:custGeom>
              <a:avLst/>
              <a:gdLst/>
              <a:ahLst/>
              <a:cxnLst/>
              <a:rect l="l" t="t" r="r" b="b"/>
              <a:pathLst>
                <a:path w="3321624" h="506204">
                  <a:moveTo>
                    <a:pt x="0" y="0"/>
                  </a:moveTo>
                  <a:lnTo>
                    <a:pt x="3321624" y="0"/>
                  </a:lnTo>
                  <a:lnTo>
                    <a:pt x="3321624" y="506204"/>
                  </a:lnTo>
                  <a:lnTo>
                    <a:pt x="0" y="506204"/>
                  </a:lnTo>
                  <a:close/>
                </a:path>
              </a:pathLst>
            </a:custGeom>
            <a:solidFill>
              <a:srgbClr val="DDDEDE"/>
            </a:solidFill>
          </p:spPr>
        </p:sp>
        <p:sp>
          <p:nvSpPr>
            <p:cNvPr id="32" name="TextBox 32"/>
            <p:cNvSpPr txBox="1"/>
            <p:nvPr/>
          </p:nvSpPr>
          <p:spPr>
            <a:xfrm>
              <a:off x="0" y="-38100"/>
              <a:ext cx="3321624" cy="544304"/>
            </a:xfrm>
            <a:prstGeom prst="rect">
              <a:avLst/>
            </a:prstGeom>
          </p:spPr>
          <p:txBody>
            <a:bodyPr lIns="50800" tIns="50800" rIns="50800" bIns="50800" rtlCol="0" anchor="ctr"/>
            <a:lstStyle/>
            <a:p>
              <a:pPr algn="ctr">
                <a:lnSpc>
                  <a:spcPts val="2659"/>
                </a:lnSpc>
                <a:spcBef>
                  <a:spcPct val="0"/>
                </a:spcBef>
              </a:pPr>
              <a:endParaRPr/>
            </a:p>
          </p:txBody>
        </p:sp>
      </p:grpSp>
      <p:sp>
        <p:nvSpPr>
          <p:cNvPr id="34" name="TextBox 34"/>
          <p:cNvSpPr txBox="1"/>
          <p:nvPr/>
        </p:nvSpPr>
        <p:spPr>
          <a:xfrm>
            <a:off x="3233793" y="5832640"/>
            <a:ext cx="12804904" cy="2095445"/>
          </a:xfrm>
          <a:prstGeom prst="rect">
            <a:avLst/>
          </a:prstGeom>
        </p:spPr>
        <p:txBody>
          <a:bodyPr lIns="0" tIns="0" rIns="0" bIns="0" rtlCol="0" anchor="t">
            <a:spAutoFit/>
          </a:bodyPr>
          <a:lstStyle/>
          <a:p>
            <a:pPr marL="93345" marR="24130" algn="ctr">
              <a:spcBef>
                <a:spcPts val="455"/>
              </a:spcBef>
              <a:spcAft>
                <a:spcPts val="0"/>
              </a:spcAft>
            </a:pPr>
            <a:r>
              <a:rPr lang="en-US" sz="4400" dirty="0">
                <a:solidFill>
                  <a:schemeClr val="accent6"/>
                </a:solidFill>
                <a:effectLst/>
                <a:latin typeface="League Spartan" panose="020B0604020202020204" charset="0"/>
                <a:ea typeface="Times New Roman" panose="02020603050405020304" pitchFamily="18" charset="0"/>
              </a:rPr>
              <a:t>CONTROLLING ROBOT BY USING GOOGLE</a:t>
            </a:r>
            <a:endParaRPr lang="en-IN" sz="4400" dirty="0">
              <a:solidFill>
                <a:schemeClr val="accent6"/>
              </a:solidFill>
              <a:effectLst/>
              <a:latin typeface="League Spartan" panose="020B0604020202020204" charset="0"/>
              <a:ea typeface="Times New Roman" panose="02020603050405020304" pitchFamily="18" charset="0"/>
            </a:endParaRPr>
          </a:p>
          <a:p>
            <a:pPr marL="93345" marR="24130" algn="ctr">
              <a:spcBef>
                <a:spcPts val="455"/>
              </a:spcBef>
              <a:spcAft>
                <a:spcPts val="0"/>
              </a:spcAft>
            </a:pPr>
            <a:r>
              <a:rPr lang="en-US" sz="4400" dirty="0">
                <a:solidFill>
                  <a:schemeClr val="accent6"/>
                </a:solidFill>
                <a:effectLst/>
                <a:latin typeface="League Spartan" panose="020B0604020202020204" charset="0"/>
                <a:ea typeface="Times New Roman" panose="02020603050405020304" pitchFamily="18" charset="0"/>
              </a:rPr>
              <a:t>ASSISTANT, BLUETOOTH AND VOICE COMMAND WITH VACCUM CLEANER</a:t>
            </a:r>
            <a:endParaRPr lang="en-IN" sz="4400" dirty="0">
              <a:solidFill>
                <a:schemeClr val="accent6"/>
              </a:solidFill>
              <a:effectLst/>
              <a:latin typeface="League Spartan" panose="020B0604020202020204" charset="0"/>
              <a:ea typeface="Times New Roman" panose="02020603050405020304" pitchFamily="18" charset="0"/>
            </a:endParaRPr>
          </a:p>
        </p:txBody>
      </p:sp>
      <p:sp>
        <p:nvSpPr>
          <p:cNvPr id="36" name="TextBox 35">
            <a:extLst>
              <a:ext uri="{FF2B5EF4-FFF2-40B4-BE49-F238E27FC236}">
                <a16:creationId xmlns:a16="http://schemas.microsoft.com/office/drawing/2014/main" id="{215CE2B7-C5DC-4610-CA0D-C362D69F4668}"/>
              </a:ext>
            </a:extLst>
          </p:cNvPr>
          <p:cNvSpPr txBox="1"/>
          <p:nvPr/>
        </p:nvSpPr>
        <p:spPr>
          <a:xfrm>
            <a:off x="8405844" y="4914900"/>
            <a:ext cx="2947956" cy="769441"/>
          </a:xfrm>
          <a:prstGeom prst="rect">
            <a:avLst/>
          </a:prstGeom>
          <a:noFill/>
        </p:spPr>
        <p:txBody>
          <a:bodyPr wrap="square" rtlCol="0">
            <a:spAutoFit/>
          </a:bodyPr>
          <a:lstStyle/>
          <a:p>
            <a:r>
              <a:rPr lang="en-US" sz="4400" dirty="0">
                <a:solidFill>
                  <a:schemeClr val="accent6"/>
                </a:solidFill>
                <a:latin typeface="League Spartan" panose="020B0604020202020204" charset="0"/>
              </a:rPr>
              <a:t>TITLE :</a:t>
            </a:r>
            <a:endParaRPr lang="en-IN" sz="4400" dirty="0">
              <a:solidFill>
                <a:schemeClr val="accent6"/>
              </a:solidFill>
              <a:latin typeface="League Spartan"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8CECA-156D-A219-A09F-756085ECF34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76BAB9E-48B0-34A9-34BC-80A5159CA11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32999"/>
            </a:blip>
            <a:stretch>
              <a:fillRect l="-20312" r="-20312"/>
            </a:stretch>
          </a:blipFill>
        </p:spPr>
        <p:txBody>
          <a:bodyPr/>
          <a:lstStyle/>
          <a:p>
            <a:pPr algn="just">
              <a:lnSpc>
                <a:spcPts val="6460"/>
              </a:lnSpc>
              <a:spcBef>
                <a:spcPct val="0"/>
              </a:spcBef>
            </a:pPr>
            <a:r>
              <a:rPr lang="en-US" sz="1800">
                <a:solidFill>
                  <a:srgbClr val="F09D23"/>
                </a:solidFill>
                <a:latin typeface="League Spartan"/>
              </a:rPr>
              <a:t>IDEATHON2024</a:t>
            </a:r>
            <a:endParaRPr lang="en-US" sz="1800" dirty="0">
              <a:solidFill>
                <a:srgbClr val="F09D23"/>
              </a:solidFill>
              <a:latin typeface="League Spartan"/>
            </a:endParaRPr>
          </a:p>
        </p:txBody>
      </p:sp>
      <p:sp>
        <p:nvSpPr>
          <p:cNvPr id="6" name="Freeform 6">
            <a:extLst>
              <a:ext uri="{FF2B5EF4-FFF2-40B4-BE49-F238E27FC236}">
                <a16:creationId xmlns:a16="http://schemas.microsoft.com/office/drawing/2014/main" id="{232FA360-0CA7-09A3-F84F-FAB278647A9F}"/>
              </a:ext>
            </a:extLst>
          </p:cNvPr>
          <p:cNvSpPr/>
          <p:nvPr/>
        </p:nvSpPr>
        <p:spPr>
          <a:xfrm>
            <a:off x="13958606" y="4028767"/>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5">
              <a:alphaModFix amt="37000"/>
              <a:extLst>
                <a:ext uri="{96DAC541-7B7A-43D3-8B79-37D633B846F1}">
                  <asvg:svgBlip xmlns:asvg="http://schemas.microsoft.com/office/drawing/2016/SVG/main" r:embed="rId6"/>
                </a:ext>
              </a:extLst>
            </a:blip>
            <a:stretch>
              <a:fillRect/>
            </a:stretch>
          </a:blipFill>
        </p:spPr>
      </p:sp>
      <p:grpSp>
        <p:nvGrpSpPr>
          <p:cNvPr id="7" name="Group 7">
            <a:extLst>
              <a:ext uri="{FF2B5EF4-FFF2-40B4-BE49-F238E27FC236}">
                <a16:creationId xmlns:a16="http://schemas.microsoft.com/office/drawing/2014/main" id="{F545D4B8-96F4-26AD-870B-714638FC19B4}"/>
              </a:ext>
            </a:extLst>
          </p:cNvPr>
          <p:cNvGrpSpPr/>
          <p:nvPr/>
        </p:nvGrpSpPr>
        <p:grpSpPr>
          <a:xfrm>
            <a:off x="-1661738" y="0"/>
            <a:ext cx="3086100" cy="10287000"/>
            <a:chOff x="0" y="0"/>
            <a:chExt cx="812800" cy="2709333"/>
          </a:xfrm>
        </p:grpSpPr>
        <p:sp>
          <p:nvSpPr>
            <p:cNvPr id="8" name="Freeform 8">
              <a:extLst>
                <a:ext uri="{FF2B5EF4-FFF2-40B4-BE49-F238E27FC236}">
                  <a16:creationId xmlns:a16="http://schemas.microsoft.com/office/drawing/2014/main" id="{B4D4CA05-65CD-039B-5E4D-5A51635D12B4}"/>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F09D23"/>
            </a:solidFill>
          </p:spPr>
        </p:sp>
        <p:sp>
          <p:nvSpPr>
            <p:cNvPr id="9" name="TextBox 9">
              <a:extLst>
                <a:ext uri="{FF2B5EF4-FFF2-40B4-BE49-F238E27FC236}">
                  <a16:creationId xmlns:a16="http://schemas.microsoft.com/office/drawing/2014/main" id="{B5C59537-96EE-6FCC-494B-DDF4E6C595C2}"/>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grpSp>
        <p:nvGrpSpPr>
          <p:cNvPr id="10" name="Group 10">
            <a:extLst>
              <a:ext uri="{FF2B5EF4-FFF2-40B4-BE49-F238E27FC236}">
                <a16:creationId xmlns:a16="http://schemas.microsoft.com/office/drawing/2014/main" id="{A99BBCE7-625A-D9C8-229D-24C5FE02CA24}"/>
              </a:ext>
            </a:extLst>
          </p:cNvPr>
          <p:cNvGrpSpPr/>
          <p:nvPr/>
        </p:nvGrpSpPr>
        <p:grpSpPr>
          <a:xfrm>
            <a:off x="1459073" y="307769"/>
            <a:ext cx="17081202" cy="1769077"/>
            <a:chOff x="0" y="0"/>
            <a:chExt cx="22774936" cy="2358769"/>
          </a:xfrm>
        </p:grpSpPr>
        <p:sp>
          <p:nvSpPr>
            <p:cNvPr id="11" name="Freeform 11">
              <a:extLst>
                <a:ext uri="{FF2B5EF4-FFF2-40B4-BE49-F238E27FC236}">
                  <a16:creationId xmlns:a16="http://schemas.microsoft.com/office/drawing/2014/main" id="{65B7D128-7E4D-55CC-348E-49A559D9C31A}"/>
                </a:ext>
              </a:extLst>
            </p:cNvPr>
            <p:cNvSpPr/>
            <p:nvPr/>
          </p:nvSpPr>
          <p:spPr>
            <a:xfrm>
              <a:off x="0" y="447395"/>
              <a:ext cx="1568460" cy="572027"/>
            </a:xfrm>
            <a:custGeom>
              <a:avLst/>
              <a:gdLst/>
              <a:ahLst/>
              <a:cxnLst/>
              <a:rect l="l" t="t" r="r" b="b"/>
              <a:pathLst>
                <a:path w="1568460" h="572027">
                  <a:moveTo>
                    <a:pt x="0" y="0"/>
                  </a:moveTo>
                  <a:lnTo>
                    <a:pt x="1568460" y="0"/>
                  </a:lnTo>
                  <a:lnTo>
                    <a:pt x="1568460" y="572027"/>
                  </a:lnTo>
                  <a:lnTo>
                    <a:pt x="0" y="572027"/>
                  </a:lnTo>
                  <a:lnTo>
                    <a:pt x="0" y="0"/>
                  </a:lnTo>
                  <a:close/>
                </a:path>
              </a:pathLst>
            </a:custGeom>
            <a:blipFill>
              <a:blip r:embed="rId7"/>
              <a:stretch>
                <a:fillRect/>
              </a:stretch>
            </a:blipFill>
          </p:spPr>
        </p:sp>
        <p:sp>
          <p:nvSpPr>
            <p:cNvPr id="12" name="AutoShape 12">
              <a:extLst>
                <a:ext uri="{FF2B5EF4-FFF2-40B4-BE49-F238E27FC236}">
                  <a16:creationId xmlns:a16="http://schemas.microsoft.com/office/drawing/2014/main" id="{15A5BE84-8985-8A02-073C-631E05D315AC}"/>
                </a:ext>
              </a:extLst>
            </p:cNvPr>
            <p:cNvSpPr/>
            <p:nvPr/>
          </p:nvSpPr>
          <p:spPr>
            <a:xfrm flipV="1">
              <a:off x="1581160" y="380162"/>
              <a:ext cx="0" cy="706493"/>
            </a:xfrm>
            <a:prstGeom prst="line">
              <a:avLst/>
            </a:prstGeom>
            <a:ln w="25400" cap="flat">
              <a:solidFill>
                <a:srgbClr val="F09D23"/>
              </a:solidFill>
              <a:prstDash val="solid"/>
              <a:headEnd type="none" w="sm" len="sm"/>
              <a:tailEnd type="none" w="sm" len="sm"/>
            </a:ln>
          </p:spPr>
        </p:sp>
        <p:sp>
          <p:nvSpPr>
            <p:cNvPr id="13" name="TextBox 13">
              <a:extLst>
                <a:ext uri="{FF2B5EF4-FFF2-40B4-BE49-F238E27FC236}">
                  <a16:creationId xmlns:a16="http://schemas.microsoft.com/office/drawing/2014/main" id="{3E9C3103-C42C-83B7-4D67-030201E1363E}"/>
                </a:ext>
              </a:extLst>
            </p:cNvPr>
            <p:cNvSpPr txBox="1"/>
            <p:nvPr/>
          </p:nvSpPr>
          <p:spPr>
            <a:xfrm>
              <a:off x="1725784" y="407018"/>
              <a:ext cx="9223394" cy="812800"/>
            </a:xfrm>
            <a:prstGeom prst="rect">
              <a:avLst/>
            </a:prstGeom>
          </p:spPr>
          <p:txBody>
            <a:bodyPr lIns="0" tIns="0" rIns="0" bIns="0" rtlCol="0" anchor="t">
              <a:spAutoFit/>
            </a:bodyPr>
            <a:lstStyle/>
            <a:p>
              <a:pPr>
                <a:lnSpc>
                  <a:spcPts val="2400"/>
                </a:lnSpc>
              </a:pPr>
              <a:r>
                <a:rPr lang="en-US" sz="2000">
                  <a:solidFill>
                    <a:srgbClr val="545454"/>
                  </a:solidFill>
                  <a:latin typeface="Garet Bold"/>
                </a:rPr>
                <a:t>NETRARIT Foundation (NRiT)</a:t>
              </a:r>
            </a:p>
            <a:p>
              <a:pPr>
                <a:lnSpc>
                  <a:spcPts val="2400"/>
                </a:lnSpc>
                <a:spcBef>
                  <a:spcPct val="0"/>
                </a:spcBef>
              </a:pPr>
              <a:endParaRPr lang="en-US" sz="2000">
                <a:solidFill>
                  <a:srgbClr val="545454"/>
                </a:solidFill>
                <a:latin typeface="Garet Bold"/>
              </a:endParaRPr>
            </a:p>
          </p:txBody>
        </p:sp>
        <p:sp>
          <p:nvSpPr>
            <p:cNvPr id="14" name="TextBox 14">
              <a:extLst>
                <a:ext uri="{FF2B5EF4-FFF2-40B4-BE49-F238E27FC236}">
                  <a16:creationId xmlns:a16="http://schemas.microsoft.com/office/drawing/2014/main" id="{32804A7B-6024-93E3-730E-86CB2BBC10B7}"/>
                </a:ext>
              </a:extLst>
            </p:cNvPr>
            <p:cNvSpPr txBox="1"/>
            <p:nvPr/>
          </p:nvSpPr>
          <p:spPr>
            <a:xfrm>
              <a:off x="1725784" y="816780"/>
              <a:ext cx="9223394" cy="307975"/>
            </a:xfrm>
            <a:prstGeom prst="rect">
              <a:avLst/>
            </a:prstGeom>
          </p:spPr>
          <p:txBody>
            <a:bodyPr lIns="0" tIns="0" rIns="0" bIns="0" rtlCol="0" anchor="t">
              <a:spAutoFit/>
            </a:bodyPr>
            <a:lstStyle/>
            <a:p>
              <a:pPr>
                <a:lnSpc>
                  <a:spcPts val="1919"/>
                </a:lnSpc>
                <a:spcBef>
                  <a:spcPct val="0"/>
                </a:spcBef>
              </a:pPr>
              <a:r>
                <a:rPr lang="en-US" sz="1599">
                  <a:solidFill>
                    <a:srgbClr val="545454"/>
                  </a:solidFill>
                  <a:latin typeface="Garet Bold"/>
                </a:rPr>
                <a:t>Technology Business Incubator </a:t>
              </a:r>
            </a:p>
          </p:txBody>
        </p:sp>
        <p:sp>
          <p:nvSpPr>
            <p:cNvPr id="15" name="TextBox 15">
              <a:extLst>
                <a:ext uri="{FF2B5EF4-FFF2-40B4-BE49-F238E27FC236}">
                  <a16:creationId xmlns:a16="http://schemas.microsoft.com/office/drawing/2014/main" id="{B79123A2-2A8B-77E4-9808-6455A2B8F561}"/>
                </a:ext>
              </a:extLst>
            </p:cNvPr>
            <p:cNvSpPr txBox="1"/>
            <p:nvPr/>
          </p:nvSpPr>
          <p:spPr>
            <a:xfrm>
              <a:off x="6278500" y="-28575"/>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Hosted By </a:t>
              </a:r>
            </a:p>
          </p:txBody>
        </p:sp>
        <p:sp>
          <p:nvSpPr>
            <p:cNvPr id="16" name="TextBox 16">
              <a:extLst>
                <a:ext uri="{FF2B5EF4-FFF2-40B4-BE49-F238E27FC236}">
                  <a16:creationId xmlns:a16="http://schemas.microsoft.com/office/drawing/2014/main" id="{B9C3F264-8C5C-C832-6A12-EE3BBF3095E2}"/>
                </a:ext>
              </a:extLst>
            </p:cNvPr>
            <p:cNvSpPr txBox="1"/>
            <p:nvPr/>
          </p:nvSpPr>
          <p:spPr>
            <a:xfrm>
              <a:off x="12145177" y="15460"/>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Supported By</a:t>
              </a:r>
            </a:p>
          </p:txBody>
        </p:sp>
        <p:sp>
          <p:nvSpPr>
            <p:cNvPr id="17" name="Freeform 17">
              <a:extLst>
                <a:ext uri="{FF2B5EF4-FFF2-40B4-BE49-F238E27FC236}">
                  <a16:creationId xmlns:a16="http://schemas.microsoft.com/office/drawing/2014/main" id="{36D96D69-67BD-64A8-6B2C-5044A3C48B84}"/>
                </a:ext>
              </a:extLst>
            </p:cNvPr>
            <p:cNvSpPr/>
            <p:nvPr/>
          </p:nvSpPr>
          <p:spPr>
            <a:xfrm>
              <a:off x="6787553" y="601261"/>
              <a:ext cx="894739" cy="894739"/>
            </a:xfrm>
            <a:custGeom>
              <a:avLst/>
              <a:gdLst/>
              <a:ahLst/>
              <a:cxnLst/>
              <a:rect l="l" t="t" r="r" b="b"/>
              <a:pathLst>
                <a:path w="894739" h="894739">
                  <a:moveTo>
                    <a:pt x="0" y="0"/>
                  </a:moveTo>
                  <a:lnTo>
                    <a:pt x="894739" y="0"/>
                  </a:lnTo>
                  <a:lnTo>
                    <a:pt x="894739" y="894738"/>
                  </a:lnTo>
                  <a:lnTo>
                    <a:pt x="0" y="894738"/>
                  </a:lnTo>
                  <a:lnTo>
                    <a:pt x="0" y="0"/>
                  </a:lnTo>
                  <a:close/>
                </a:path>
              </a:pathLst>
            </a:custGeom>
            <a:blipFill>
              <a:blip r:embed="rId8"/>
              <a:stretch>
                <a:fillRect/>
              </a:stretch>
            </a:blipFill>
          </p:spPr>
        </p:sp>
        <p:sp>
          <p:nvSpPr>
            <p:cNvPr id="18" name="Freeform 18">
              <a:extLst>
                <a:ext uri="{FF2B5EF4-FFF2-40B4-BE49-F238E27FC236}">
                  <a16:creationId xmlns:a16="http://schemas.microsoft.com/office/drawing/2014/main" id="{94F31BFD-D3B8-16B0-B2A0-5C3F8B997C9A}"/>
                </a:ext>
              </a:extLst>
            </p:cNvPr>
            <p:cNvSpPr/>
            <p:nvPr/>
          </p:nvSpPr>
          <p:spPr>
            <a:xfrm>
              <a:off x="9685021" y="503788"/>
              <a:ext cx="1428259" cy="1009898"/>
            </a:xfrm>
            <a:custGeom>
              <a:avLst/>
              <a:gdLst/>
              <a:ahLst/>
              <a:cxnLst/>
              <a:rect l="l" t="t" r="r" b="b"/>
              <a:pathLst>
                <a:path w="1428259" h="1009898">
                  <a:moveTo>
                    <a:pt x="0" y="0"/>
                  </a:moveTo>
                  <a:lnTo>
                    <a:pt x="1428258" y="0"/>
                  </a:lnTo>
                  <a:lnTo>
                    <a:pt x="1428258" y="1009898"/>
                  </a:lnTo>
                  <a:lnTo>
                    <a:pt x="0" y="1009898"/>
                  </a:lnTo>
                  <a:lnTo>
                    <a:pt x="0" y="0"/>
                  </a:lnTo>
                  <a:close/>
                </a:path>
              </a:pathLst>
            </a:custGeom>
            <a:blipFill>
              <a:blip r:embed="rId9"/>
              <a:stretch>
                <a:fillRect/>
              </a:stretch>
            </a:blipFill>
          </p:spPr>
        </p:sp>
        <p:sp>
          <p:nvSpPr>
            <p:cNvPr id="19" name="Freeform 19">
              <a:extLst>
                <a:ext uri="{FF2B5EF4-FFF2-40B4-BE49-F238E27FC236}">
                  <a16:creationId xmlns:a16="http://schemas.microsoft.com/office/drawing/2014/main" id="{F04866DC-9D06-0A73-391B-C25244E9BABE}"/>
                </a:ext>
              </a:extLst>
            </p:cNvPr>
            <p:cNvSpPr/>
            <p:nvPr/>
          </p:nvSpPr>
          <p:spPr>
            <a:xfrm>
              <a:off x="7845920" y="661243"/>
              <a:ext cx="1793520" cy="694989"/>
            </a:xfrm>
            <a:custGeom>
              <a:avLst/>
              <a:gdLst/>
              <a:ahLst/>
              <a:cxnLst/>
              <a:rect l="l" t="t" r="r" b="b"/>
              <a:pathLst>
                <a:path w="1793520" h="694989">
                  <a:moveTo>
                    <a:pt x="0" y="0"/>
                  </a:moveTo>
                  <a:lnTo>
                    <a:pt x="1793520" y="0"/>
                  </a:lnTo>
                  <a:lnTo>
                    <a:pt x="1793520" y="694989"/>
                  </a:lnTo>
                  <a:lnTo>
                    <a:pt x="0" y="694989"/>
                  </a:lnTo>
                  <a:lnTo>
                    <a:pt x="0" y="0"/>
                  </a:lnTo>
                  <a:close/>
                </a:path>
              </a:pathLst>
            </a:custGeom>
            <a:blipFill>
              <a:blip r:embed="rId10"/>
              <a:stretch>
                <a:fillRect/>
              </a:stretch>
            </a:blipFill>
          </p:spPr>
        </p:sp>
        <p:sp>
          <p:nvSpPr>
            <p:cNvPr id="20" name="Freeform 20">
              <a:extLst>
                <a:ext uri="{FF2B5EF4-FFF2-40B4-BE49-F238E27FC236}">
                  <a16:creationId xmlns:a16="http://schemas.microsoft.com/office/drawing/2014/main" id="{75FDED19-62B3-2BD5-83D7-FC69C759A406}"/>
                </a:ext>
              </a:extLst>
            </p:cNvPr>
            <p:cNvSpPr/>
            <p:nvPr/>
          </p:nvSpPr>
          <p:spPr>
            <a:xfrm>
              <a:off x="16162336" y="651916"/>
              <a:ext cx="1748570" cy="635007"/>
            </a:xfrm>
            <a:custGeom>
              <a:avLst/>
              <a:gdLst/>
              <a:ahLst/>
              <a:cxnLst/>
              <a:rect l="l" t="t" r="r" b="b"/>
              <a:pathLst>
                <a:path w="1748570" h="635007">
                  <a:moveTo>
                    <a:pt x="0" y="0"/>
                  </a:moveTo>
                  <a:lnTo>
                    <a:pt x="1748571" y="0"/>
                  </a:lnTo>
                  <a:lnTo>
                    <a:pt x="1748571" y="635007"/>
                  </a:lnTo>
                  <a:lnTo>
                    <a:pt x="0" y="635007"/>
                  </a:lnTo>
                  <a:lnTo>
                    <a:pt x="0" y="0"/>
                  </a:lnTo>
                  <a:close/>
                </a:path>
              </a:pathLst>
            </a:custGeom>
            <a:blipFill>
              <a:blip r:embed="rId11"/>
              <a:stretch>
                <a:fillRect/>
              </a:stretch>
            </a:blipFill>
          </p:spPr>
        </p:sp>
        <p:sp>
          <p:nvSpPr>
            <p:cNvPr id="21" name="Freeform 21">
              <a:extLst>
                <a:ext uri="{FF2B5EF4-FFF2-40B4-BE49-F238E27FC236}">
                  <a16:creationId xmlns:a16="http://schemas.microsoft.com/office/drawing/2014/main" id="{35240B41-2995-EEB0-096D-3C57BED3A03B}"/>
                </a:ext>
              </a:extLst>
            </p:cNvPr>
            <p:cNvSpPr/>
            <p:nvPr/>
          </p:nvSpPr>
          <p:spPr>
            <a:xfrm>
              <a:off x="11266960" y="651916"/>
              <a:ext cx="2241623" cy="635007"/>
            </a:xfrm>
            <a:custGeom>
              <a:avLst/>
              <a:gdLst/>
              <a:ahLst/>
              <a:cxnLst/>
              <a:rect l="l" t="t" r="r" b="b"/>
              <a:pathLst>
                <a:path w="2241623" h="635007">
                  <a:moveTo>
                    <a:pt x="0" y="0"/>
                  </a:moveTo>
                  <a:lnTo>
                    <a:pt x="2241622" y="0"/>
                  </a:lnTo>
                  <a:lnTo>
                    <a:pt x="2241622" y="635007"/>
                  </a:lnTo>
                  <a:lnTo>
                    <a:pt x="0" y="635007"/>
                  </a:lnTo>
                  <a:lnTo>
                    <a:pt x="0" y="0"/>
                  </a:lnTo>
                  <a:close/>
                </a:path>
              </a:pathLst>
            </a:custGeom>
            <a:blipFill>
              <a:blip r:embed="rId12"/>
              <a:stretch>
                <a:fillRect/>
              </a:stretch>
            </a:blipFill>
          </p:spPr>
        </p:sp>
        <p:sp>
          <p:nvSpPr>
            <p:cNvPr id="22" name="Freeform 22">
              <a:extLst>
                <a:ext uri="{FF2B5EF4-FFF2-40B4-BE49-F238E27FC236}">
                  <a16:creationId xmlns:a16="http://schemas.microsoft.com/office/drawing/2014/main" id="{5FA49620-BB3B-89E7-0742-8A03D10585CE}"/>
                </a:ext>
              </a:extLst>
            </p:cNvPr>
            <p:cNvSpPr/>
            <p:nvPr/>
          </p:nvSpPr>
          <p:spPr>
            <a:xfrm>
              <a:off x="13686382" y="591934"/>
              <a:ext cx="2514054" cy="754971"/>
            </a:xfrm>
            <a:custGeom>
              <a:avLst/>
              <a:gdLst/>
              <a:ahLst/>
              <a:cxnLst/>
              <a:rect l="l" t="t" r="r" b="b"/>
              <a:pathLst>
                <a:path w="2514054" h="754971">
                  <a:moveTo>
                    <a:pt x="0" y="0"/>
                  </a:moveTo>
                  <a:lnTo>
                    <a:pt x="2514054" y="0"/>
                  </a:lnTo>
                  <a:lnTo>
                    <a:pt x="2514054" y="754971"/>
                  </a:lnTo>
                  <a:lnTo>
                    <a:pt x="0" y="754971"/>
                  </a:lnTo>
                  <a:lnTo>
                    <a:pt x="0" y="0"/>
                  </a:lnTo>
                  <a:close/>
                </a:path>
              </a:pathLst>
            </a:custGeom>
            <a:blipFill>
              <a:blip r:embed="rId13"/>
              <a:stretch>
                <a:fillRect/>
              </a:stretch>
            </a:blipFill>
          </p:spPr>
        </p:sp>
        <p:sp>
          <p:nvSpPr>
            <p:cNvPr id="23" name="AutoShape 23">
              <a:extLst>
                <a:ext uri="{FF2B5EF4-FFF2-40B4-BE49-F238E27FC236}">
                  <a16:creationId xmlns:a16="http://schemas.microsoft.com/office/drawing/2014/main" id="{E1B3BA8D-6950-9A52-06DC-6F133214ACCF}"/>
                </a:ext>
              </a:extLst>
            </p:cNvPr>
            <p:cNvSpPr/>
            <p:nvPr/>
          </p:nvSpPr>
          <p:spPr>
            <a:xfrm flipV="1">
              <a:off x="11138679" y="314877"/>
              <a:ext cx="0" cy="1181122"/>
            </a:xfrm>
            <a:prstGeom prst="line">
              <a:avLst/>
            </a:prstGeom>
            <a:ln w="50800" cap="flat">
              <a:solidFill>
                <a:srgbClr val="9B9DAF"/>
              </a:solidFill>
              <a:prstDash val="solid"/>
              <a:headEnd type="none" w="sm" len="sm"/>
              <a:tailEnd type="none" w="sm" len="sm"/>
            </a:ln>
          </p:spPr>
        </p:sp>
        <p:sp>
          <p:nvSpPr>
            <p:cNvPr id="24" name="AutoShape 24">
              <a:extLst>
                <a:ext uri="{FF2B5EF4-FFF2-40B4-BE49-F238E27FC236}">
                  <a16:creationId xmlns:a16="http://schemas.microsoft.com/office/drawing/2014/main" id="{FC645D17-AEFF-670C-BAD5-DAC32D72FEA0}"/>
                </a:ext>
              </a:extLst>
            </p:cNvPr>
            <p:cNvSpPr/>
            <p:nvPr/>
          </p:nvSpPr>
          <p:spPr>
            <a:xfrm flipV="1">
              <a:off x="18145360" y="389488"/>
              <a:ext cx="0" cy="1181122"/>
            </a:xfrm>
            <a:prstGeom prst="line">
              <a:avLst/>
            </a:prstGeom>
            <a:ln w="50800" cap="flat">
              <a:solidFill>
                <a:srgbClr val="9B9DAF"/>
              </a:solidFill>
              <a:prstDash val="solid"/>
              <a:headEnd type="none" w="sm" len="sm"/>
              <a:tailEnd type="none" w="sm" len="sm"/>
            </a:ln>
          </p:spPr>
        </p:sp>
        <p:sp>
          <p:nvSpPr>
            <p:cNvPr id="25" name="TextBox 25">
              <a:extLst>
                <a:ext uri="{FF2B5EF4-FFF2-40B4-BE49-F238E27FC236}">
                  <a16:creationId xmlns:a16="http://schemas.microsoft.com/office/drawing/2014/main" id="{14AC1AA9-7987-23D1-8DE9-F617A6F2B5DA}"/>
                </a:ext>
              </a:extLst>
            </p:cNvPr>
            <p:cNvSpPr txBox="1"/>
            <p:nvPr/>
          </p:nvSpPr>
          <p:spPr>
            <a:xfrm>
              <a:off x="17847407" y="15460"/>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IDEATHON2024 Co-Hosted by</a:t>
              </a:r>
            </a:p>
          </p:txBody>
        </p:sp>
        <p:sp>
          <p:nvSpPr>
            <p:cNvPr id="26" name="Freeform 26">
              <a:extLst>
                <a:ext uri="{FF2B5EF4-FFF2-40B4-BE49-F238E27FC236}">
                  <a16:creationId xmlns:a16="http://schemas.microsoft.com/office/drawing/2014/main" id="{768E991E-ED6A-930B-3138-B04A663E272D}"/>
                </a:ext>
              </a:extLst>
            </p:cNvPr>
            <p:cNvSpPr/>
            <p:nvPr/>
          </p:nvSpPr>
          <p:spPr>
            <a:xfrm>
              <a:off x="18654430" y="479560"/>
              <a:ext cx="785069" cy="1034126"/>
            </a:xfrm>
            <a:custGeom>
              <a:avLst/>
              <a:gdLst/>
              <a:ahLst/>
              <a:cxnLst/>
              <a:rect l="l" t="t" r="r" b="b"/>
              <a:pathLst>
                <a:path w="785069" h="1034126">
                  <a:moveTo>
                    <a:pt x="0" y="0"/>
                  </a:moveTo>
                  <a:lnTo>
                    <a:pt x="785070" y="0"/>
                  </a:lnTo>
                  <a:lnTo>
                    <a:pt x="785070" y="1034126"/>
                  </a:lnTo>
                  <a:lnTo>
                    <a:pt x="0" y="1034126"/>
                  </a:lnTo>
                  <a:lnTo>
                    <a:pt x="0" y="0"/>
                  </a:lnTo>
                  <a:close/>
                </a:path>
              </a:pathLst>
            </a:custGeom>
            <a:blipFill>
              <a:blip r:embed="rId14"/>
              <a:stretch>
                <a:fillRect/>
              </a:stretch>
            </a:blipFill>
          </p:spPr>
        </p:sp>
        <p:sp>
          <p:nvSpPr>
            <p:cNvPr id="27" name="Freeform 27">
              <a:extLst>
                <a:ext uri="{FF2B5EF4-FFF2-40B4-BE49-F238E27FC236}">
                  <a16:creationId xmlns:a16="http://schemas.microsoft.com/office/drawing/2014/main" id="{394ED9B4-6A65-62D2-17BE-E8E9EF6258A0}"/>
                </a:ext>
              </a:extLst>
            </p:cNvPr>
            <p:cNvSpPr/>
            <p:nvPr/>
          </p:nvSpPr>
          <p:spPr>
            <a:xfrm>
              <a:off x="19879073" y="578709"/>
              <a:ext cx="851445" cy="921180"/>
            </a:xfrm>
            <a:custGeom>
              <a:avLst/>
              <a:gdLst/>
              <a:ahLst/>
              <a:cxnLst/>
              <a:rect l="l" t="t" r="r" b="b"/>
              <a:pathLst>
                <a:path w="851445" h="921180">
                  <a:moveTo>
                    <a:pt x="0" y="0"/>
                  </a:moveTo>
                  <a:lnTo>
                    <a:pt x="851445" y="0"/>
                  </a:lnTo>
                  <a:lnTo>
                    <a:pt x="851445" y="921181"/>
                  </a:lnTo>
                  <a:lnTo>
                    <a:pt x="0" y="921181"/>
                  </a:lnTo>
                  <a:lnTo>
                    <a:pt x="0" y="0"/>
                  </a:lnTo>
                  <a:close/>
                </a:path>
              </a:pathLst>
            </a:custGeom>
            <a:blipFill>
              <a:blip r:embed="rId15"/>
              <a:stretch>
                <a:fillRect l="-2246" r="-1247" b="-2309"/>
              </a:stretch>
            </a:blipFill>
          </p:spPr>
        </p:sp>
        <p:sp>
          <p:nvSpPr>
            <p:cNvPr id="28" name="Freeform 28">
              <a:extLst>
                <a:ext uri="{FF2B5EF4-FFF2-40B4-BE49-F238E27FC236}">
                  <a16:creationId xmlns:a16="http://schemas.microsoft.com/office/drawing/2014/main" id="{2976737C-C5CE-1542-71AA-CE6846D223F7}"/>
                </a:ext>
              </a:extLst>
            </p:cNvPr>
            <p:cNvSpPr/>
            <p:nvPr/>
          </p:nvSpPr>
          <p:spPr>
            <a:xfrm>
              <a:off x="19185078" y="1646810"/>
              <a:ext cx="2239434" cy="711959"/>
            </a:xfrm>
            <a:custGeom>
              <a:avLst/>
              <a:gdLst/>
              <a:ahLst/>
              <a:cxnLst/>
              <a:rect l="l" t="t" r="r" b="b"/>
              <a:pathLst>
                <a:path w="2239434" h="711959">
                  <a:moveTo>
                    <a:pt x="0" y="0"/>
                  </a:moveTo>
                  <a:lnTo>
                    <a:pt x="2239434" y="0"/>
                  </a:lnTo>
                  <a:lnTo>
                    <a:pt x="2239434" y="711959"/>
                  </a:lnTo>
                  <a:lnTo>
                    <a:pt x="0" y="711959"/>
                  </a:lnTo>
                  <a:lnTo>
                    <a:pt x="0" y="0"/>
                  </a:lnTo>
                  <a:close/>
                </a:path>
              </a:pathLst>
            </a:custGeom>
            <a:blipFill>
              <a:blip r:embed="rId16"/>
              <a:stretch>
                <a:fillRect/>
              </a:stretch>
            </a:blipFill>
          </p:spPr>
        </p:sp>
        <p:sp>
          <p:nvSpPr>
            <p:cNvPr id="29" name="Freeform 29">
              <a:extLst>
                <a:ext uri="{FF2B5EF4-FFF2-40B4-BE49-F238E27FC236}">
                  <a16:creationId xmlns:a16="http://schemas.microsoft.com/office/drawing/2014/main" id="{CEEA7B5C-67C7-876E-7F9C-B7B11C85BB70}"/>
                </a:ext>
              </a:extLst>
            </p:cNvPr>
            <p:cNvSpPr/>
            <p:nvPr/>
          </p:nvSpPr>
          <p:spPr>
            <a:xfrm>
              <a:off x="21013069" y="451685"/>
              <a:ext cx="1118925" cy="1118925"/>
            </a:xfrm>
            <a:custGeom>
              <a:avLst/>
              <a:gdLst/>
              <a:ahLst/>
              <a:cxnLst/>
              <a:rect l="l" t="t" r="r" b="b"/>
              <a:pathLst>
                <a:path w="1118925" h="1118925">
                  <a:moveTo>
                    <a:pt x="0" y="0"/>
                  </a:moveTo>
                  <a:lnTo>
                    <a:pt x="1118925" y="0"/>
                  </a:lnTo>
                  <a:lnTo>
                    <a:pt x="1118925" y="1118925"/>
                  </a:lnTo>
                  <a:lnTo>
                    <a:pt x="0" y="1118925"/>
                  </a:lnTo>
                  <a:lnTo>
                    <a:pt x="0" y="0"/>
                  </a:lnTo>
                  <a:close/>
                </a:path>
              </a:pathLst>
            </a:custGeom>
            <a:blipFill>
              <a:blip r:embed="rId17"/>
              <a:stretch>
                <a:fillRect/>
              </a:stretch>
            </a:blipFill>
          </p:spPr>
        </p:sp>
      </p:grpSp>
      <p:grpSp>
        <p:nvGrpSpPr>
          <p:cNvPr id="30" name="Group 30">
            <a:extLst>
              <a:ext uri="{FF2B5EF4-FFF2-40B4-BE49-F238E27FC236}">
                <a16:creationId xmlns:a16="http://schemas.microsoft.com/office/drawing/2014/main" id="{3AC0A905-7D11-C168-6481-9303576EEC41}"/>
              </a:ext>
            </a:extLst>
          </p:cNvPr>
          <p:cNvGrpSpPr/>
          <p:nvPr/>
        </p:nvGrpSpPr>
        <p:grpSpPr>
          <a:xfrm>
            <a:off x="2838104" y="9326003"/>
            <a:ext cx="12611791" cy="1921995"/>
            <a:chOff x="0" y="0"/>
            <a:chExt cx="3321624" cy="506204"/>
          </a:xfrm>
        </p:grpSpPr>
        <p:sp>
          <p:nvSpPr>
            <p:cNvPr id="31" name="Freeform 31">
              <a:extLst>
                <a:ext uri="{FF2B5EF4-FFF2-40B4-BE49-F238E27FC236}">
                  <a16:creationId xmlns:a16="http://schemas.microsoft.com/office/drawing/2014/main" id="{8104077B-56D6-5BF3-D177-7B3C2C8E9569}"/>
                </a:ext>
              </a:extLst>
            </p:cNvPr>
            <p:cNvSpPr/>
            <p:nvPr/>
          </p:nvSpPr>
          <p:spPr>
            <a:xfrm>
              <a:off x="0" y="0"/>
              <a:ext cx="3321624" cy="506204"/>
            </a:xfrm>
            <a:custGeom>
              <a:avLst/>
              <a:gdLst/>
              <a:ahLst/>
              <a:cxnLst/>
              <a:rect l="l" t="t" r="r" b="b"/>
              <a:pathLst>
                <a:path w="3321624" h="506204">
                  <a:moveTo>
                    <a:pt x="0" y="0"/>
                  </a:moveTo>
                  <a:lnTo>
                    <a:pt x="3321624" y="0"/>
                  </a:lnTo>
                  <a:lnTo>
                    <a:pt x="3321624" y="506204"/>
                  </a:lnTo>
                  <a:lnTo>
                    <a:pt x="0" y="506204"/>
                  </a:lnTo>
                  <a:close/>
                </a:path>
              </a:pathLst>
            </a:custGeom>
            <a:solidFill>
              <a:srgbClr val="DDDEDE"/>
            </a:solidFill>
          </p:spPr>
        </p:sp>
        <p:sp>
          <p:nvSpPr>
            <p:cNvPr id="32" name="TextBox 32">
              <a:extLst>
                <a:ext uri="{FF2B5EF4-FFF2-40B4-BE49-F238E27FC236}">
                  <a16:creationId xmlns:a16="http://schemas.microsoft.com/office/drawing/2014/main" id="{C55804C4-BE59-46EC-BACF-860CA9456F74}"/>
                </a:ext>
              </a:extLst>
            </p:cNvPr>
            <p:cNvSpPr txBox="1"/>
            <p:nvPr/>
          </p:nvSpPr>
          <p:spPr>
            <a:xfrm>
              <a:off x="0" y="-38100"/>
              <a:ext cx="3321624" cy="544304"/>
            </a:xfrm>
            <a:prstGeom prst="rect">
              <a:avLst/>
            </a:prstGeom>
          </p:spPr>
          <p:txBody>
            <a:bodyPr lIns="50800" tIns="50800" rIns="50800" bIns="50800" rtlCol="0" anchor="ctr"/>
            <a:lstStyle/>
            <a:p>
              <a:pPr algn="ctr">
                <a:lnSpc>
                  <a:spcPts val="2659"/>
                </a:lnSpc>
                <a:spcBef>
                  <a:spcPct val="0"/>
                </a:spcBef>
              </a:pPr>
              <a:endParaRPr/>
            </a:p>
          </p:txBody>
        </p:sp>
      </p:grpSp>
      <p:sp>
        <p:nvSpPr>
          <p:cNvPr id="34" name="TextBox 34">
            <a:extLst>
              <a:ext uri="{FF2B5EF4-FFF2-40B4-BE49-F238E27FC236}">
                <a16:creationId xmlns:a16="http://schemas.microsoft.com/office/drawing/2014/main" id="{1055A1D3-A2A5-E518-6499-02327C6AED20}"/>
              </a:ext>
            </a:extLst>
          </p:cNvPr>
          <p:cNvSpPr txBox="1"/>
          <p:nvPr/>
        </p:nvSpPr>
        <p:spPr>
          <a:xfrm>
            <a:off x="2838104" y="5019536"/>
            <a:ext cx="12804904" cy="1354217"/>
          </a:xfrm>
          <a:prstGeom prst="rect">
            <a:avLst/>
          </a:prstGeom>
        </p:spPr>
        <p:txBody>
          <a:bodyPr lIns="0" tIns="0" rIns="0" bIns="0" rtlCol="0" anchor="t">
            <a:spAutoFit/>
          </a:bodyPr>
          <a:lstStyle/>
          <a:p>
            <a:pPr marL="93345" marR="24130" algn="ctr">
              <a:spcBef>
                <a:spcPts val="455"/>
              </a:spcBef>
              <a:spcAft>
                <a:spcPts val="0"/>
              </a:spcAft>
            </a:pPr>
            <a:endParaRPr lang="en-IN" sz="8800" dirty="0">
              <a:solidFill>
                <a:schemeClr val="accent6"/>
              </a:solidFill>
              <a:effectLst/>
              <a:latin typeface="League Spartan" panose="020B0604020202020204" charset="0"/>
              <a:ea typeface="Times New Roman" panose="02020603050405020304" pitchFamily="18" charset="0"/>
            </a:endParaRPr>
          </a:p>
        </p:txBody>
      </p:sp>
      <p:pic>
        <p:nvPicPr>
          <p:cNvPr id="33" name="video_2024-02-21_18-45-23">
            <a:hlinkClick r:id="" action="ppaction://media"/>
            <a:extLst>
              <a:ext uri="{FF2B5EF4-FFF2-40B4-BE49-F238E27FC236}">
                <a16:creationId xmlns:a16="http://schemas.microsoft.com/office/drawing/2014/main" id="{0D7FA543-71F3-2837-A517-4A2198FF8D67}"/>
              </a:ext>
            </a:extLst>
          </p:cNvPr>
          <p:cNvPicPr>
            <a:picLocks noChangeAspect="1"/>
          </p:cNvPicPr>
          <p:nvPr>
            <a:videoFile r:link="rId2"/>
            <p:extLst>
              <p:ext uri="{DAA4B4D4-6D71-4841-9C94-3DE7FCFB9230}">
                <p14:media xmlns:p14="http://schemas.microsoft.com/office/powerpoint/2010/main" r:embed="rId1"/>
              </p:ext>
            </p:extLst>
          </p:nvPr>
        </p:nvPicPr>
        <p:blipFill>
          <a:blip r:embed="rId18"/>
          <a:stretch>
            <a:fillRect/>
          </a:stretch>
        </p:blipFill>
        <p:spPr>
          <a:xfrm>
            <a:off x="7534655" y="2333545"/>
            <a:ext cx="4779527" cy="6282217"/>
          </a:xfrm>
          <a:prstGeom prst="roundRect">
            <a:avLst>
              <a:gd name="adj" fmla="val 5439"/>
            </a:avLst>
          </a:prstGeom>
          <a:ln>
            <a:noFill/>
          </a:ln>
          <a:effectLst>
            <a:innerShdw blurRad="114300" dist="50800">
              <a:srgbClr val="000000">
                <a:alpha val="0"/>
              </a:srgbClr>
            </a:innerShdw>
          </a:effectLst>
        </p:spPr>
      </p:pic>
      <p:sp>
        <p:nvSpPr>
          <p:cNvPr id="35" name="TextBox 34">
            <a:extLst>
              <a:ext uri="{FF2B5EF4-FFF2-40B4-BE49-F238E27FC236}">
                <a16:creationId xmlns:a16="http://schemas.microsoft.com/office/drawing/2014/main" id="{D701AECE-0012-A4D7-5EEE-DB8BEA732B9B}"/>
              </a:ext>
            </a:extLst>
          </p:cNvPr>
          <p:cNvSpPr txBox="1"/>
          <p:nvPr/>
        </p:nvSpPr>
        <p:spPr>
          <a:xfrm>
            <a:off x="3467382" y="4050040"/>
            <a:ext cx="3026925" cy="1938992"/>
          </a:xfrm>
          <a:prstGeom prst="rect">
            <a:avLst/>
          </a:prstGeom>
          <a:noFill/>
        </p:spPr>
        <p:txBody>
          <a:bodyPr wrap="square" rtlCol="0">
            <a:spAutoFit/>
          </a:bodyPr>
          <a:lstStyle/>
          <a:p>
            <a:r>
              <a:rPr lang="en-US" sz="4000" dirty="0">
                <a:solidFill>
                  <a:srgbClr val="F09D23"/>
                </a:solidFill>
                <a:latin typeface="League Spartan"/>
              </a:rPr>
              <a:t>PROJECT </a:t>
            </a:r>
          </a:p>
          <a:p>
            <a:r>
              <a:rPr lang="en-US" sz="4000" dirty="0">
                <a:solidFill>
                  <a:srgbClr val="F09D23"/>
                </a:solidFill>
                <a:latin typeface="League Spartan"/>
              </a:rPr>
              <a:t>DEMO</a:t>
            </a:r>
          </a:p>
          <a:p>
            <a:endParaRPr lang="en-IN" sz="4000" dirty="0"/>
          </a:p>
        </p:txBody>
      </p:sp>
    </p:spTree>
    <p:extLst>
      <p:ext uri="{BB962C8B-B14F-4D97-AF65-F5344CB8AC3E}">
        <p14:creationId xmlns:p14="http://schemas.microsoft.com/office/powerpoint/2010/main" val="3944956477"/>
      </p:ext>
    </p:extLst>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21951">
                <p:cTn id="9" fill="hold" display="0">
                  <p:stCondLst>
                    <p:cond delay="indefinite"/>
                  </p:stCondLst>
                </p:cTn>
                <p:tgtEl>
                  <p:spTgt spid="3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5BC4C-05E1-F03F-75C7-38668F0D8C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E53766D-1A2B-9061-DCCA-0B08D824224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2999"/>
            </a:blip>
            <a:stretch>
              <a:fillRect l="-20312" r="-20312"/>
            </a:stretch>
          </a:blipFill>
        </p:spPr>
      </p:sp>
      <p:sp>
        <p:nvSpPr>
          <p:cNvPr id="6" name="Freeform 6">
            <a:extLst>
              <a:ext uri="{FF2B5EF4-FFF2-40B4-BE49-F238E27FC236}">
                <a16:creationId xmlns:a16="http://schemas.microsoft.com/office/drawing/2014/main" id="{77D99A22-AE95-46E4-A972-8F40B8F2E020}"/>
              </a:ext>
            </a:extLst>
          </p:cNvPr>
          <p:cNvSpPr/>
          <p:nvPr/>
        </p:nvSpPr>
        <p:spPr>
          <a:xfrm>
            <a:off x="13958606" y="4028767"/>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sp>
      <p:grpSp>
        <p:nvGrpSpPr>
          <p:cNvPr id="7" name="Group 7">
            <a:extLst>
              <a:ext uri="{FF2B5EF4-FFF2-40B4-BE49-F238E27FC236}">
                <a16:creationId xmlns:a16="http://schemas.microsoft.com/office/drawing/2014/main" id="{CCE2D19D-ABD3-C804-1AF8-77EEAC7A71FB}"/>
              </a:ext>
            </a:extLst>
          </p:cNvPr>
          <p:cNvGrpSpPr/>
          <p:nvPr/>
        </p:nvGrpSpPr>
        <p:grpSpPr>
          <a:xfrm>
            <a:off x="-1661738" y="0"/>
            <a:ext cx="3086100" cy="10287000"/>
            <a:chOff x="0" y="0"/>
            <a:chExt cx="812800" cy="2709333"/>
          </a:xfrm>
        </p:grpSpPr>
        <p:sp>
          <p:nvSpPr>
            <p:cNvPr id="8" name="Freeform 8">
              <a:extLst>
                <a:ext uri="{FF2B5EF4-FFF2-40B4-BE49-F238E27FC236}">
                  <a16:creationId xmlns:a16="http://schemas.microsoft.com/office/drawing/2014/main" id="{2AEB2C75-567C-2677-43B2-964339115A25}"/>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F09D23"/>
            </a:solidFill>
          </p:spPr>
        </p:sp>
        <p:sp>
          <p:nvSpPr>
            <p:cNvPr id="9" name="TextBox 9">
              <a:extLst>
                <a:ext uri="{FF2B5EF4-FFF2-40B4-BE49-F238E27FC236}">
                  <a16:creationId xmlns:a16="http://schemas.microsoft.com/office/drawing/2014/main" id="{8F496926-30CE-8FCE-27F9-39BDBCE871BF}"/>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grpSp>
        <p:nvGrpSpPr>
          <p:cNvPr id="10" name="Group 10">
            <a:extLst>
              <a:ext uri="{FF2B5EF4-FFF2-40B4-BE49-F238E27FC236}">
                <a16:creationId xmlns:a16="http://schemas.microsoft.com/office/drawing/2014/main" id="{5CF81297-DFBA-BB1E-FCF5-E2A646728C84}"/>
              </a:ext>
            </a:extLst>
          </p:cNvPr>
          <p:cNvGrpSpPr/>
          <p:nvPr/>
        </p:nvGrpSpPr>
        <p:grpSpPr>
          <a:xfrm>
            <a:off x="1459073" y="307769"/>
            <a:ext cx="17081202" cy="1769077"/>
            <a:chOff x="0" y="0"/>
            <a:chExt cx="22774936" cy="2358769"/>
          </a:xfrm>
        </p:grpSpPr>
        <p:sp>
          <p:nvSpPr>
            <p:cNvPr id="11" name="Freeform 11">
              <a:extLst>
                <a:ext uri="{FF2B5EF4-FFF2-40B4-BE49-F238E27FC236}">
                  <a16:creationId xmlns:a16="http://schemas.microsoft.com/office/drawing/2014/main" id="{F984E90F-4DB0-DD5E-4E88-6C9DC092ED62}"/>
                </a:ext>
              </a:extLst>
            </p:cNvPr>
            <p:cNvSpPr/>
            <p:nvPr/>
          </p:nvSpPr>
          <p:spPr>
            <a:xfrm>
              <a:off x="0" y="447395"/>
              <a:ext cx="1568460" cy="572027"/>
            </a:xfrm>
            <a:custGeom>
              <a:avLst/>
              <a:gdLst/>
              <a:ahLst/>
              <a:cxnLst/>
              <a:rect l="l" t="t" r="r" b="b"/>
              <a:pathLst>
                <a:path w="1568460" h="572027">
                  <a:moveTo>
                    <a:pt x="0" y="0"/>
                  </a:moveTo>
                  <a:lnTo>
                    <a:pt x="1568460" y="0"/>
                  </a:lnTo>
                  <a:lnTo>
                    <a:pt x="1568460" y="572027"/>
                  </a:lnTo>
                  <a:lnTo>
                    <a:pt x="0" y="572027"/>
                  </a:lnTo>
                  <a:lnTo>
                    <a:pt x="0" y="0"/>
                  </a:lnTo>
                  <a:close/>
                </a:path>
              </a:pathLst>
            </a:custGeom>
            <a:blipFill>
              <a:blip r:embed="rId5"/>
              <a:stretch>
                <a:fillRect/>
              </a:stretch>
            </a:blipFill>
          </p:spPr>
        </p:sp>
        <p:sp>
          <p:nvSpPr>
            <p:cNvPr id="12" name="AutoShape 12">
              <a:extLst>
                <a:ext uri="{FF2B5EF4-FFF2-40B4-BE49-F238E27FC236}">
                  <a16:creationId xmlns:a16="http://schemas.microsoft.com/office/drawing/2014/main" id="{6C32825E-9AF6-E5C4-1E57-2F4B55D08DB5}"/>
                </a:ext>
              </a:extLst>
            </p:cNvPr>
            <p:cNvSpPr/>
            <p:nvPr/>
          </p:nvSpPr>
          <p:spPr>
            <a:xfrm flipV="1">
              <a:off x="1581160" y="380162"/>
              <a:ext cx="0" cy="706493"/>
            </a:xfrm>
            <a:prstGeom prst="line">
              <a:avLst/>
            </a:prstGeom>
            <a:ln w="25400" cap="flat">
              <a:solidFill>
                <a:srgbClr val="F09D23"/>
              </a:solidFill>
              <a:prstDash val="solid"/>
              <a:headEnd type="none" w="sm" len="sm"/>
              <a:tailEnd type="none" w="sm" len="sm"/>
            </a:ln>
          </p:spPr>
        </p:sp>
        <p:sp>
          <p:nvSpPr>
            <p:cNvPr id="13" name="TextBox 13">
              <a:extLst>
                <a:ext uri="{FF2B5EF4-FFF2-40B4-BE49-F238E27FC236}">
                  <a16:creationId xmlns:a16="http://schemas.microsoft.com/office/drawing/2014/main" id="{9E824FE0-29C2-8CDD-3DA6-5A07C5F456D3}"/>
                </a:ext>
              </a:extLst>
            </p:cNvPr>
            <p:cNvSpPr txBox="1"/>
            <p:nvPr/>
          </p:nvSpPr>
          <p:spPr>
            <a:xfrm>
              <a:off x="1725784" y="407018"/>
              <a:ext cx="9223394" cy="812800"/>
            </a:xfrm>
            <a:prstGeom prst="rect">
              <a:avLst/>
            </a:prstGeom>
          </p:spPr>
          <p:txBody>
            <a:bodyPr lIns="0" tIns="0" rIns="0" bIns="0" rtlCol="0" anchor="t">
              <a:spAutoFit/>
            </a:bodyPr>
            <a:lstStyle/>
            <a:p>
              <a:pPr>
                <a:lnSpc>
                  <a:spcPts val="2400"/>
                </a:lnSpc>
              </a:pPr>
              <a:r>
                <a:rPr lang="en-US" sz="2000">
                  <a:solidFill>
                    <a:srgbClr val="545454"/>
                  </a:solidFill>
                  <a:latin typeface="Garet Bold"/>
                </a:rPr>
                <a:t>NETRARIT Foundation (NRiT)</a:t>
              </a:r>
            </a:p>
            <a:p>
              <a:pPr>
                <a:lnSpc>
                  <a:spcPts val="2400"/>
                </a:lnSpc>
                <a:spcBef>
                  <a:spcPct val="0"/>
                </a:spcBef>
              </a:pPr>
              <a:endParaRPr lang="en-US" sz="2000">
                <a:solidFill>
                  <a:srgbClr val="545454"/>
                </a:solidFill>
                <a:latin typeface="Garet Bold"/>
              </a:endParaRPr>
            </a:p>
          </p:txBody>
        </p:sp>
        <p:sp>
          <p:nvSpPr>
            <p:cNvPr id="14" name="TextBox 14">
              <a:extLst>
                <a:ext uri="{FF2B5EF4-FFF2-40B4-BE49-F238E27FC236}">
                  <a16:creationId xmlns:a16="http://schemas.microsoft.com/office/drawing/2014/main" id="{7AE248EA-35AB-11DF-BDC7-576A7D57C274}"/>
                </a:ext>
              </a:extLst>
            </p:cNvPr>
            <p:cNvSpPr txBox="1"/>
            <p:nvPr/>
          </p:nvSpPr>
          <p:spPr>
            <a:xfrm>
              <a:off x="1725784" y="816780"/>
              <a:ext cx="9223394" cy="307975"/>
            </a:xfrm>
            <a:prstGeom prst="rect">
              <a:avLst/>
            </a:prstGeom>
          </p:spPr>
          <p:txBody>
            <a:bodyPr lIns="0" tIns="0" rIns="0" bIns="0" rtlCol="0" anchor="t">
              <a:spAutoFit/>
            </a:bodyPr>
            <a:lstStyle/>
            <a:p>
              <a:pPr>
                <a:lnSpc>
                  <a:spcPts val="1919"/>
                </a:lnSpc>
                <a:spcBef>
                  <a:spcPct val="0"/>
                </a:spcBef>
              </a:pPr>
              <a:r>
                <a:rPr lang="en-US" sz="1599">
                  <a:solidFill>
                    <a:srgbClr val="545454"/>
                  </a:solidFill>
                  <a:latin typeface="Garet Bold"/>
                </a:rPr>
                <a:t>Technology Business Incubator </a:t>
              </a:r>
            </a:p>
          </p:txBody>
        </p:sp>
        <p:sp>
          <p:nvSpPr>
            <p:cNvPr id="15" name="TextBox 15">
              <a:extLst>
                <a:ext uri="{FF2B5EF4-FFF2-40B4-BE49-F238E27FC236}">
                  <a16:creationId xmlns:a16="http://schemas.microsoft.com/office/drawing/2014/main" id="{B0AFA45F-BE50-EBC7-CEED-C3236D117198}"/>
                </a:ext>
              </a:extLst>
            </p:cNvPr>
            <p:cNvSpPr txBox="1"/>
            <p:nvPr/>
          </p:nvSpPr>
          <p:spPr>
            <a:xfrm>
              <a:off x="6278500" y="-28575"/>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Hosted By </a:t>
              </a:r>
            </a:p>
          </p:txBody>
        </p:sp>
        <p:sp>
          <p:nvSpPr>
            <p:cNvPr id="16" name="TextBox 16">
              <a:extLst>
                <a:ext uri="{FF2B5EF4-FFF2-40B4-BE49-F238E27FC236}">
                  <a16:creationId xmlns:a16="http://schemas.microsoft.com/office/drawing/2014/main" id="{9CB3CA9C-3E6C-6B45-B578-B69D07AFC07D}"/>
                </a:ext>
              </a:extLst>
            </p:cNvPr>
            <p:cNvSpPr txBox="1"/>
            <p:nvPr/>
          </p:nvSpPr>
          <p:spPr>
            <a:xfrm>
              <a:off x="12145177" y="15460"/>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Supported By</a:t>
              </a:r>
            </a:p>
          </p:txBody>
        </p:sp>
        <p:sp>
          <p:nvSpPr>
            <p:cNvPr id="17" name="Freeform 17">
              <a:extLst>
                <a:ext uri="{FF2B5EF4-FFF2-40B4-BE49-F238E27FC236}">
                  <a16:creationId xmlns:a16="http://schemas.microsoft.com/office/drawing/2014/main" id="{B7819B28-D23B-2386-CE66-3025C975F23B}"/>
                </a:ext>
              </a:extLst>
            </p:cNvPr>
            <p:cNvSpPr/>
            <p:nvPr/>
          </p:nvSpPr>
          <p:spPr>
            <a:xfrm>
              <a:off x="6787553" y="601261"/>
              <a:ext cx="894739" cy="894739"/>
            </a:xfrm>
            <a:custGeom>
              <a:avLst/>
              <a:gdLst/>
              <a:ahLst/>
              <a:cxnLst/>
              <a:rect l="l" t="t" r="r" b="b"/>
              <a:pathLst>
                <a:path w="894739" h="894739">
                  <a:moveTo>
                    <a:pt x="0" y="0"/>
                  </a:moveTo>
                  <a:lnTo>
                    <a:pt x="894739" y="0"/>
                  </a:lnTo>
                  <a:lnTo>
                    <a:pt x="894739" y="894738"/>
                  </a:lnTo>
                  <a:lnTo>
                    <a:pt x="0" y="894738"/>
                  </a:lnTo>
                  <a:lnTo>
                    <a:pt x="0" y="0"/>
                  </a:lnTo>
                  <a:close/>
                </a:path>
              </a:pathLst>
            </a:custGeom>
            <a:blipFill>
              <a:blip r:embed="rId6"/>
              <a:stretch>
                <a:fillRect/>
              </a:stretch>
            </a:blipFill>
          </p:spPr>
        </p:sp>
        <p:sp>
          <p:nvSpPr>
            <p:cNvPr id="18" name="Freeform 18">
              <a:extLst>
                <a:ext uri="{FF2B5EF4-FFF2-40B4-BE49-F238E27FC236}">
                  <a16:creationId xmlns:a16="http://schemas.microsoft.com/office/drawing/2014/main" id="{0406CC98-55F1-2E2F-281C-328C5367F21B}"/>
                </a:ext>
              </a:extLst>
            </p:cNvPr>
            <p:cNvSpPr/>
            <p:nvPr/>
          </p:nvSpPr>
          <p:spPr>
            <a:xfrm>
              <a:off x="9685021" y="503788"/>
              <a:ext cx="1428259" cy="1009898"/>
            </a:xfrm>
            <a:custGeom>
              <a:avLst/>
              <a:gdLst/>
              <a:ahLst/>
              <a:cxnLst/>
              <a:rect l="l" t="t" r="r" b="b"/>
              <a:pathLst>
                <a:path w="1428259" h="1009898">
                  <a:moveTo>
                    <a:pt x="0" y="0"/>
                  </a:moveTo>
                  <a:lnTo>
                    <a:pt x="1428258" y="0"/>
                  </a:lnTo>
                  <a:lnTo>
                    <a:pt x="1428258" y="1009898"/>
                  </a:lnTo>
                  <a:lnTo>
                    <a:pt x="0" y="1009898"/>
                  </a:lnTo>
                  <a:lnTo>
                    <a:pt x="0" y="0"/>
                  </a:lnTo>
                  <a:close/>
                </a:path>
              </a:pathLst>
            </a:custGeom>
            <a:blipFill>
              <a:blip r:embed="rId7"/>
              <a:stretch>
                <a:fillRect/>
              </a:stretch>
            </a:blipFill>
          </p:spPr>
        </p:sp>
        <p:sp>
          <p:nvSpPr>
            <p:cNvPr id="19" name="Freeform 19">
              <a:extLst>
                <a:ext uri="{FF2B5EF4-FFF2-40B4-BE49-F238E27FC236}">
                  <a16:creationId xmlns:a16="http://schemas.microsoft.com/office/drawing/2014/main" id="{2C998D75-EF31-1E4C-2ACB-285EB56FC25D}"/>
                </a:ext>
              </a:extLst>
            </p:cNvPr>
            <p:cNvSpPr/>
            <p:nvPr/>
          </p:nvSpPr>
          <p:spPr>
            <a:xfrm>
              <a:off x="7845920" y="661243"/>
              <a:ext cx="1793520" cy="694989"/>
            </a:xfrm>
            <a:custGeom>
              <a:avLst/>
              <a:gdLst/>
              <a:ahLst/>
              <a:cxnLst/>
              <a:rect l="l" t="t" r="r" b="b"/>
              <a:pathLst>
                <a:path w="1793520" h="694989">
                  <a:moveTo>
                    <a:pt x="0" y="0"/>
                  </a:moveTo>
                  <a:lnTo>
                    <a:pt x="1793520" y="0"/>
                  </a:lnTo>
                  <a:lnTo>
                    <a:pt x="1793520" y="694989"/>
                  </a:lnTo>
                  <a:lnTo>
                    <a:pt x="0" y="694989"/>
                  </a:lnTo>
                  <a:lnTo>
                    <a:pt x="0" y="0"/>
                  </a:lnTo>
                  <a:close/>
                </a:path>
              </a:pathLst>
            </a:custGeom>
            <a:blipFill>
              <a:blip r:embed="rId8"/>
              <a:stretch>
                <a:fillRect/>
              </a:stretch>
            </a:blipFill>
          </p:spPr>
        </p:sp>
        <p:sp>
          <p:nvSpPr>
            <p:cNvPr id="20" name="Freeform 20">
              <a:extLst>
                <a:ext uri="{FF2B5EF4-FFF2-40B4-BE49-F238E27FC236}">
                  <a16:creationId xmlns:a16="http://schemas.microsoft.com/office/drawing/2014/main" id="{A58CAD09-2683-680A-7410-78B86515F182}"/>
                </a:ext>
              </a:extLst>
            </p:cNvPr>
            <p:cNvSpPr/>
            <p:nvPr/>
          </p:nvSpPr>
          <p:spPr>
            <a:xfrm>
              <a:off x="16162336" y="651916"/>
              <a:ext cx="1748570" cy="635007"/>
            </a:xfrm>
            <a:custGeom>
              <a:avLst/>
              <a:gdLst/>
              <a:ahLst/>
              <a:cxnLst/>
              <a:rect l="l" t="t" r="r" b="b"/>
              <a:pathLst>
                <a:path w="1748570" h="635007">
                  <a:moveTo>
                    <a:pt x="0" y="0"/>
                  </a:moveTo>
                  <a:lnTo>
                    <a:pt x="1748571" y="0"/>
                  </a:lnTo>
                  <a:lnTo>
                    <a:pt x="1748571" y="635007"/>
                  </a:lnTo>
                  <a:lnTo>
                    <a:pt x="0" y="635007"/>
                  </a:lnTo>
                  <a:lnTo>
                    <a:pt x="0" y="0"/>
                  </a:lnTo>
                  <a:close/>
                </a:path>
              </a:pathLst>
            </a:custGeom>
            <a:blipFill>
              <a:blip r:embed="rId9"/>
              <a:stretch>
                <a:fillRect/>
              </a:stretch>
            </a:blipFill>
          </p:spPr>
        </p:sp>
        <p:sp>
          <p:nvSpPr>
            <p:cNvPr id="21" name="Freeform 21">
              <a:extLst>
                <a:ext uri="{FF2B5EF4-FFF2-40B4-BE49-F238E27FC236}">
                  <a16:creationId xmlns:a16="http://schemas.microsoft.com/office/drawing/2014/main" id="{FE06B606-53EA-FAA3-13E9-FD755BFA11C4}"/>
                </a:ext>
              </a:extLst>
            </p:cNvPr>
            <p:cNvSpPr/>
            <p:nvPr/>
          </p:nvSpPr>
          <p:spPr>
            <a:xfrm>
              <a:off x="11266960" y="651916"/>
              <a:ext cx="2241623" cy="635007"/>
            </a:xfrm>
            <a:custGeom>
              <a:avLst/>
              <a:gdLst/>
              <a:ahLst/>
              <a:cxnLst/>
              <a:rect l="l" t="t" r="r" b="b"/>
              <a:pathLst>
                <a:path w="2241623" h="635007">
                  <a:moveTo>
                    <a:pt x="0" y="0"/>
                  </a:moveTo>
                  <a:lnTo>
                    <a:pt x="2241622" y="0"/>
                  </a:lnTo>
                  <a:lnTo>
                    <a:pt x="2241622" y="635007"/>
                  </a:lnTo>
                  <a:lnTo>
                    <a:pt x="0" y="635007"/>
                  </a:lnTo>
                  <a:lnTo>
                    <a:pt x="0" y="0"/>
                  </a:lnTo>
                  <a:close/>
                </a:path>
              </a:pathLst>
            </a:custGeom>
            <a:blipFill>
              <a:blip r:embed="rId10"/>
              <a:stretch>
                <a:fillRect/>
              </a:stretch>
            </a:blipFill>
          </p:spPr>
        </p:sp>
        <p:sp>
          <p:nvSpPr>
            <p:cNvPr id="22" name="Freeform 22">
              <a:extLst>
                <a:ext uri="{FF2B5EF4-FFF2-40B4-BE49-F238E27FC236}">
                  <a16:creationId xmlns:a16="http://schemas.microsoft.com/office/drawing/2014/main" id="{79A39615-4C5A-86A2-777E-6C02846B1173}"/>
                </a:ext>
              </a:extLst>
            </p:cNvPr>
            <p:cNvSpPr/>
            <p:nvPr/>
          </p:nvSpPr>
          <p:spPr>
            <a:xfrm>
              <a:off x="13686382" y="591934"/>
              <a:ext cx="2514054" cy="754971"/>
            </a:xfrm>
            <a:custGeom>
              <a:avLst/>
              <a:gdLst/>
              <a:ahLst/>
              <a:cxnLst/>
              <a:rect l="l" t="t" r="r" b="b"/>
              <a:pathLst>
                <a:path w="2514054" h="754971">
                  <a:moveTo>
                    <a:pt x="0" y="0"/>
                  </a:moveTo>
                  <a:lnTo>
                    <a:pt x="2514054" y="0"/>
                  </a:lnTo>
                  <a:lnTo>
                    <a:pt x="2514054" y="754971"/>
                  </a:lnTo>
                  <a:lnTo>
                    <a:pt x="0" y="754971"/>
                  </a:lnTo>
                  <a:lnTo>
                    <a:pt x="0" y="0"/>
                  </a:lnTo>
                  <a:close/>
                </a:path>
              </a:pathLst>
            </a:custGeom>
            <a:blipFill>
              <a:blip r:embed="rId11"/>
              <a:stretch>
                <a:fillRect/>
              </a:stretch>
            </a:blipFill>
          </p:spPr>
        </p:sp>
        <p:sp>
          <p:nvSpPr>
            <p:cNvPr id="23" name="AutoShape 23">
              <a:extLst>
                <a:ext uri="{FF2B5EF4-FFF2-40B4-BE49-F238E27FC236}">
                  <a16:creationId xmlns:a16="http://schemas.microsoft.com/office/drawing/2014/main" id="{459349D5-2018-D5DB-D00F-D5BF2C6B32F8}"/>
                </a:ext>
              </a:extLst>
            </p:cNvPr>
            <p:cNvSpPr/>
            <p:nvPr/>
          </p:nvSpPr>
          <p:spPr>
            <a:xfrm flipV="1">
              <a:off x="11138679" y="314877"/>
              <a:ext cx="0" cy="1181122"/>
            </a:xfrm>
            <a:prstGeom prst="line">
              <a:avLst/>
            </a:prstGeom>
            <a:ln w="50800" cap="flat">
              <a:solidFill>
                <a:srgbClr val="9B9DAF"/>
              </a:solidFill>
              <a:prstDash val="solid"/>
              <a:headEnd type="none" w="sm" len="sm"/>
              <a:tailEnd type="none" w="sm" len="sm"/>
            </a:ln>
          </p:spPr>
        </p:sp>
        <p:sp>
          <p:nvSpPr>
            <p:cNvPr id="24" name="AutoShape 24">
              <a:extLst>
                <a:ext uri="{FF2B5EF4-FFF2-40B4-BE49-F238E27FC236}">
                  <a16:creationId xmlns:a16="http://schemas.microsoft.com/office/drawing/2014/main" id="{4280AB45-6659-8FA9-C5B3-F0D91FEA3D95}"/>
                </a:ext>
              </a:extLst>
            </p:cNvPr>
            <p:cNvSpPr/>
            <p:nvPr/>
          </p:nvSpPr>
          <p:spPr>
            <a:xfrm flipV="1">
              <a:off x="18145360" y="389488"/>
              <a:ext cx="0" cy="1181122"/>
            </a:xfrm>
            <a:prstGeom prst="line">
              <a:avLst/>
            </a:prstGeom>
            <a:ln w="50800" cap="flat">
              <a:solidFill>
                <a:srgbClr val="9B9DAF"/>
              </a:solidFill>
              <a:prstDash val="solid"/>
              <a:headEnd type="none" w="sm" len="sm"/>
              <a:tailEnd type="none" w="sm" len="sm"/>
            </a:ln>
          </p:spPr>
        </p:sp>
        <p:sp>
          <p:nvSpPr>
            <p:cNvPr id="25" name="TextBox 25">
              <a:extLst>
                <a:ext uri="{FF2B5EF4-FFF2-40B4-BE49-F238E27FC236}">
                  <a16:creationId xmlns:a16="http://schemas.microsoft.com/office/drawing/2014/main" id="{DC892201-2301-DEA4-962F-58EAF4A73934}"/>
                </a:ext>
              </a:extLst>
            </p:cNvPr>
            <p:cNvSpPr txBox="1"/>
            <p:nvPr/>
          </p:nvSpPr>
          <p:spPr>
            <a:xfrm>
              <a:off x="17847407" y="15460"/>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IDEATHON2024 Co-Hosted by</a:t>
              </a:r>
            </a:p>
          </p:txBody>
        </p:sp>
        <p:sp>
          <p:nvSpPr>
            <p:cNvPr id="26" name="Freeform 26">
              <a:extLst>
                <a:ext uri="{FF2B5EF4-FFF2-40B4-BE49-F238E27FC236}">
                  <a16:creationId xmlns:a16="http://schemas.microsoft.com/office/drawing/2014/main" id="{0374CD91-9528-E320-C562-147B8ED7351C}"/>
                </a:ext>
              </a:extLst>
            </p:cNvPr>
            <p:cNvSpPr/>
            <p:nvPr/>
          </p:nvSpPr>
          <p:spPr>
            <a:xfrm>
              <a:off x="18654430" y="479560"/>
              <a:ext cx="785069" cy="1034126"/>
            </a:xfrm>
            <a:custGeom>
              <a:avLst/>
              <a:gdLst/>
              <a:ahLst/>
              <a:cxnLst/>
              <a:rect l="l" t="t" r="r" b="b"/>
              <a:pathLst>
                <a:path w="785069" h="1034126">
                  <a:moveTo>
                    <a:pt x="0" y="0"/>
                  </a:moveTo>
                  <a:lnTo>
                    <a:pt x="785070" y="0"/>
                  </a:lnTo>
                  <a:lnTo>
                    <a:pt x="785070" y="1034126"/>
                  </a:lnTo>
                  <a:lnTo>
                    <a:pt x="0" y="1034126"/>
                  </a:lnTo>
                  <a:lnTo>
                    <a:pt x="0" y="0"/>
                  </a:lnTo>
                  <a:close/>
                </a:path>
              </a:pathLst>
            </a:custGeom>
            <a:blipFill>
              <a:blip r:embed="rId12"/>
              <a:stretch>
                <a:fillRect/>
              </a:stretch>
            </a:blipFill>
          </p:spPr>
        </p:sp>
        <p:sp>
          <p:nvSpPr>
            <p:cNvPr id="27" name="Freeform 27">
              <a:extLst>
                <a:ext uri="{FF2B5EF4-FFF2-40B4-BE49-F238E27FC236}">
                  <a16:creationId xmlns:a16="http://schemas.microsoft.com/office/drawing/2014/main" id="{E7928429-B47D-19D5-9AD1-6734259E16E3}"/>
                </a:ext>
              </a:extLst>
            </p:cNvPr>
            <p:cNvSpPr/>
            <p:nvPr/>
          </p:nvSpPr>
          <p:spPr>
            <a:xfrm>
              <a:off x="19879073" y="578709"/>
              <a:ext cx="851445" cy="921180"/>
            </a:xfrm>
            <a:custGeom>
              <a:avLst/>
              <a:gdLst/>
              <a:ahLst/>
              <a:cxnLst/>
              <a:rect l="l" t="t" r="r" b="b"/>
              <a:pathLst>
                <a:path w="851445" h="921180">
                  <a:moveTo>
                    <a:pt x="0" y="0"/>
                  </a:moveTo>
                  <a:lnTo>
                    <a:pt x="851445" y="0"/>
                  </a:lnTo>
                  <a:lnTo>
                    <a:pt x="851445" y="921181"/>
                  </a:lnTo>
                  <a:lnTo>
                    <a:pt x="0" y="921181"/>
                  </a:lnTo>
                  <a:lnTo>
                    <a:pt x="0" y="0"/>
                  </a:lnTo>
                  <a:close/>
                </a:path>
              </a:pathLst>
            </a:custGeom>
            <a:blipFill>
              <a:blip r:embed="rId13"/>
              <a:stretch>
                <a:fillRect l="-2246" r="-1247" b="-2309"/>
              </a:stretch>
            </a:blipFill>
          </p:spPr>
        </p:sp>
        <p:sp>
          <p:nvSpPr>
            <p:cNvPr id="28" name="Freeform 28">
              <a:extLst>
                <a:ext uri="{FF2B5EF4-FFF2-40B4-BE49-F238E27FC236}">
                  <a16:creationId xmlns:a16="http://schemas.microsoft.com/office/drawing/2014/main" id="{4D1258DB-F8F7-6CF9-935A-A984B0FABE52}"/>
                </a:ext>
              </a:extLst>
            </p:cNvPr>
            <p:cNvSpPr/>
            <p:nvPr/>
          </p:nvSpPr>
          <p:spPr>
            <a:xfrm>
              <a:off x="19185078" y="1646810"/>
              <a:ext cx="2239434" cy="711959"/>
            </a:xfrm>
            <a:custGeom>
              <a:avLst/>
              <a:gdLst/>
              <a:ahLst/>
              <a:cxnLst/>
              <a:rect l="l" t="t" r="r" b="b"/>
              <a:pathLst>
                <a:path w="2239434" h="711959">
                  <a:moveTo>
                    <a:pt x="0" y="0"/>
                  </a:moveTo>
                  <a:lnTo>
                    <a:pt x="2239434" y="0"/>
                  </a:lnTo>
                  <a:lnTo>
                    <a:pt x="2239434" y="711959"/>
                  </a:lnTo>
                  <a:lnTo>
                    <a:pt x="0" y="711959"/>
                  </a:lnTo>
                  <a:lnTo>
                    <a:pt x="0" y="0"/>
                  </a:lnTo>
                  <a:close/>
                </a:path>
              </a:pathLst>
            </a:custGeom>
            <a:blipFill>
              <a:blip r:embed="rId14"/>
              <a:stretch>
                <a:fillRect/>
              </a:stretch>
            </a:blipFill>
          </p:spPr>
        </p:sp>
        <p:sp>
          <p:nvSpPr>
            <p:cNvPr id="29" name="Freeform 29">
              <a:extLst>
                <a:ext uri="{FF2B5EF4-FFF2-40B4-BE49-F238E27FC236}">
                  <a16:creationId xmlns:a16="http://schemas.microsoft.com/office/drawing/2014/main" id="{345ECD93-755D-1219-F431-C3F2EF439E59}"/>
                </a:ext>
              </a:extLst>
            </p:cNvPr>
            <p:cNvSpPr/>
            <p:nvPr/>
          </p:nvSpPr>
          <p:spPr>
            <a:xfrm>
              <a:off x="21013069" y="451685"/>
              <a:ext cx="1118925" cy="1118925"/>
            </a:xfrm>
            <a:custGeom>
              <a:avLst/>
              <a:gdLst/>
              <a:ahLst/>
              <a:cxnLst/>
              <a:rect l="l" t="t" r="r" b="b"/>
              <a:pathLst>
                <a:path w="1118925" h="1118925">
                  <a:moveTo>
                    <a:pt x="0" y="0"/>
                  </a:moveTo>
                  <a:lnTo>
                    <a:pt x="1118925" y="0"/>
                  </a:lnTo>
                  <a:lnTo>
                    <a:pt x="1118925" y="1118925"/>
                  </a:lnTo>
                  <a:lnTo>
                    <a:pt x="0" y="1118925"/>
                  </a:lnTo>
                  <a:lnTo>
                    <a:pt x="0" y="0"/>
                  </a:lnTo>
                  <a:close/>
                </a:path>
              </a:pathLst>
            </a:custGeom>
            <a:blipFill>
              <a:blip r:embed="rId15"/>
              <a:stretch>
                <a:fillRect/>
              </a:stretch>
            </a:blipFill>
          </p:spPr>
        </p:sp>
      </p:grpSp>
      <p:grpSp>
        <p:nvGrpSpPr>
          <p:cNvPr id="30" name="Group 30">
            <a:extLst>
              <a:ext uri="{FF2B5EF4-FFF2-40B4-BE49-F238E27FC236}">
                <a16:creationId xmlns:a16="http://schemas.microsoft.com/office/drawing/2014/main" id="{9704CD07-39E3-245B-6C9C-718F1098766F}"/>
              </a:ext>
            </a:extLst>
          </p:cNvPr>
          <p:cNvGrpSpPr/>
          <p:nvPr/>
        </p:nvGrpSpPr>
        <p:grpSpPr>
          <a:xfrm>
            <a:off x="2838104" y="9326003"/>
            <a:ext cx="12611791" cy="1921995"/>
            <a:chOff x="0" y="0"/>
            <a:chExt cx="3321624" cy="506204"/>
          </a:xfrm>
        </p:grpSpPr>
        <p:sp>
          <p:nvSpPr>
            <p:cNvPr id="31" name="Freeform 31">
              <a:extLst>
                <a:ext uri="{FF2B5EF4-FFF2-40B4-BE49-F238E27FC236}">
                  <a16:creationId xmlns:a16="http://schemas.microsoft.com/office/drawing/2014/main" id="{F36F5D11-D438-C615-F850-7F27B71680C9}"/>
                </a:ext>
              </a:extLst>
            </p:cNvPr>
            <p:cNvSpPr/>
            <p:nvPr/>
          </p:nvSpPr>
          <p:spPr>
            <a:xfrm>
              <a:off x="0" y="0"/>
              <a:ext cx="3321624" cy="506204"/>
            </a:xfrm>
            <a:custGeom>
              <a:avLst/>
              <a:gdLst/>
              <a:ahLst/>
              <a:cxnLst/>
              <a:rect l="l" t="t" r="r" b="b"/>
              <a:pathLst>
                <a:path w="3321624" h="506204">
                  <a:moveTo>
                    <a:pt x="0" y="0"/>
                  </a:moveTo>
                  <a:lnTo>
                    <a:pt x="3321624" y="0"/>
                  </a:lnTo>
                  <a:lnTo>
                    <a:pt x="3321624" y="506204"/>
                  </a:lnTo>
                  <a:lnTo>
                    <a:pt x="0" y="506204"/>
                  </a:lnTo>
                  <a:close/>
                </a:path>
              </a:pathLst>
            </a:custGeom>
            <a:solidFill>
              <a:srgbClr val="DDDEDE"/>
            </a:solidFill>
          </p:spPr>
        </p:sp>
        <p:sp>
          <p:nvSpPr>
            <p:cNvPr id="32" name="TextBox 32">
              <a:extLst>
                <a:ext uri="{FF2B5EF4-FFF2-40B4-BE49-F238E27FC236}">
                  <a16:creationId xmlns:a16="http://schemas.microsoft.com/office/drawing/2014/main" id="{9755F600-5FB3-3DAF-BC08-5505EA98C061}"/>
                </a:ext>
              </a:extLst>
            </p:cNvPr>
            <p:cNvSpPr txBox="1"/>
            <p:nvPr/>
          </p:nvSpPr>
          <p:spPr>
            <a:xfrm>
              <a:off x="0" y="-38100"/>
              <a:ext cx="3321624" cy="544304"/>
            </a:xfrm>
            <a:prstGeom prst="rect">
              <a:avLst/>
            </a:prstGeom>
          </p:spPr>
          <p:txBody>
            <a:bodyPr lIns="50800" tIns="50800" rIns="50800" bIns="50800" rtlCol="0" anchor="ctr"/>
            <a:lstStyle/>
            <a:p>
              <a:pPr algn="ctr">
                <a:lnSpc>
                  <a:spcPts val="2659"/>
                </a:lnSpc>
                <a:spcBef>
                  <a:spcPct val="0"/>
                </a:spcBef>
              </a:pPr>
              <a:endParaRPr/>
            </a:p>
          </p:txBody>
        </p:sp>
      </p:grpSp>
      <p:sp>
        <p:nvSpPr>
          <p:cNvPr id="34" name="TextBox 34">
            <a:extLst>
              <a:ext uri="{FF2B5EF4-FFF2-40B4-BE49-F238E27FC236}">
                <a16:creationId xmlns:a16="http://schemas.microsoft.com/office/drawing/2014/main" id="{34A79EE8-9CFD-A466-B685-F12139E01A11}"/>
              </a:ext>
            </a:extLst>
          </p:cNvPr>
          <p:cNvSpPr txBox="1"/>
          <p:nvPr/>
        </p:nvSpPr>
        <p:spPr>
          <a:xfrm>
            <a:off x="2838104" y="5019536"/>
            <a:ext cx="12804904" cy="1354217"/>
          </a:xfrm>
          <a:prstGeom prst="rect">
            <a:avLst/>
          </a:prstGeom>
        </p:spPr>
        <p:txBody>
          <a:bodyPr lIns="0" tIns="0" rIns="0" bIns="0" rtlCol="0" anchor="t">
            <a:spAutoFit/>
          </a:bodyPr>
          <a:lstStyle/>
          <a:p>
            <a:pPr marL="93345" marR="24130" algn="ctr">
              <a:spcBef>
                <a:spcPts val="455"/>
              </a:spcBef>
              <a:spcAft>
                <a:spcPts val="0"/>
              </a:spcAft>
            </a:pPr>
            <a:r>
              <a:rPr lang="en-US" sz="8800" dirty="0">
                <a:solidFill>
                  <a:schemeClr val="accent6"/>
                </a:solidFill>
                <a:effectLst/>
                <a:latin typeface="League Spartan" panose="020B0604020202020204" charset="0"/>
                <a:ea typeface="Times New Roman" panose="02020603050405020304" pitchFamily="18" charset="0"/>
              </a:rPr>
              <a:t>THANK YOU </a:t>
            </a:r>
            <a:endParaRPr lang="en-IN" sz="8800" dirty="0">
              <a:solidFill>
                <a:schemeClr val="accent6"/>
              </a:solidFill>
              <a:effectLst/>
              <a:latin typeface="League Spartan" panose="020B0604020202020204" charset="0"/>
              <a:ea typeface="Times New Roman" panose="02020603050405020304" pitchFamily="18" charset="0"/>
            </a:endParaRPr>
          </a:p>
        </p:txBody>
      </p:sp>
    </p:spTree>
    <p:extLst>
      <p:ext uri="{BB962C8B-B14F-4D97-AF65-F5344CB8AC3E}">
        <p14:creationId xmlns:p14="http://schemas.microsoft.com/office/powerpoint/2010/main" val="553111683"/>
      </p:ext>
    </p:extLst>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1000"/>
            </a:blip>
            <a:stretch>
              <a:fillRect l="-20312" r="-20312"/>
            </a:stretch>
          </a:blipFill>
        </p:spPr>
      </p:sp>
      <p:sp>
        <p:nvSpPr>
          <p:cNvPr id="3" name="TextBox 3"/>
          <p:cNvSpPr txBox="1"/>
          <p:nvPr/>
        </p:nvSpPr>
        <p:spPr>
          <a:xfrm>
            <a:off x="1028700" y="4988392"/>
            <a:ext cx="4957463" cy="738238"/>
          </a:xfrm>
          <a:prstGeom prst="rect">
            <a:avLst/>
          </a:prstGeom>
        </p:spPr>
        <p:txBody>
          <a:bodyPr lIns="0" tIns="0" rIns="0" bIns="0" rtlCol="0" anchor="t">
            <a:spAutoFit/>
          </a:bodyPr>
          <a:lstStyle/>
          <a:p>
            <a:pPr>
              <a:lnSpc>
                <a:spcPts val="6018"/>
              </a:lnSpc>
              <a:spcBef>
                <a:spcPct val="0"/>
              </a:spcBef>
            </a:pPr>
            <a:r>
              <a:rPr lang="en-US" sz="4298" dirty="0">
                <a:solidFill>
                  <a:srgbClr val="F09D23"/>
                </a:solidFill>
                <a:latin typeface="League Spartan"/>
              </a:rPr>
              <a:t>TEAM</a:t>
            </a:r>
          </a:p>
        </p:txBody>
      </p:sp>
      <p:sp>
        <p:nvSpPr>
          <p:cNvPr id="4" name="AutoShape 4"/>
          <p:cNvSpPr/>
          <p:nvPr/>
        </p:nvSpPr>
        <p:spPr>
          <a:xfrm flipV="1">
            <a:off x="1029771" y="5726629"/>
            <a:ext cx="1637229" cy="19050"/>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5076140" y="0"/>
            <a:ext cx="2539440" cy="10287000"/>
            <a:chOff x="0" y="0"/>
            <a:chExt cx="668824" cy="2709333"/>
          </a:xfrm>
        </p:grpSpPr>
        <p:sp>
          <p:nvSpPr>
            <p:cNvPr id="6" name="Freeform 6"/>
            <p:cNvSpPr/>
            <p:nvPr/>
          </p:nvSpPr>
          <p:spPr>
            <a:xfrm>
              <a:off x="0" y="0"/>
              <a:ext cx="668824" cy="2709333"/>
            </a:xfrm>
            <a:custGeom>
              <a:avLst/>
              <a:gdLst/>
              <a:ahLst/>
              <a:cxnLst/>
              <a:rect l="l" t="t" r="r" b="b"/>
              <a:pathLst>
                <a:path w="668824" h="2709333">
                  <a:moveTo>
                    <a:pt x="0" y="0"/>
                  </a:moveTo>
                  <a:lnTo>
                    <a:pt x="668824" y="0"/>
                  </a:lnTo>
                  <a:lnTo>
                    <a:pt x="668824" y="2709333"/>
                  </a:lnTo>
                  <a:lnTo>
                    <a:pt x="0" y="2709333"/>
                  </a:lnTo>
                  <a:close/>
                </a:path>
              </a:pathLst>
            </a:custGeom>
            <a:solidFill>
              <a:srgbClr val="F09D23"/>
            </a:solidFill>
          </p:spPr>
        </p:sp>
        <p:sp>
          <p:nvSpPr>
            <p:cNvPr id="7" name="TextBox 7"/>
            <p:cNvSpPr txBox="1"/>
            <p:nvPr/>
          </p:nvSpPr>
          <p:spPr>
            <a:xfrm>
              <a:off x="0" y="-47625"/>
              <a:ext cx="668824" cy="2756958"/>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6075005" y="2931165"/>
            <a:ext cx="3081150" cy="3182212"/>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000000">
                <a:alpha val="0"/>
              </a:srgbClr>
            </a:solidFill>
            <a:ln w="12700">
              <a:solidFill>
                <a:srgbClr val="000000"/>
              </a:solidFill>
            </a:ln>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DE59"/>
            </a:solidFill>
          </p:spPr>
        </p:sp>
      </p:grpSp>
      <p:grpSp>
        <p:nvGrpSpPr>
          <p:cNvPr id="11" name="Group 11"/>
          <p:cNvGrpSpPr>
            <a:grpSpLocks noChangeAspect="1"/>
          </p:cNvGrpSpPr>
          <p:nvPr/>
        </p:nvGrpSpPr>
        <p:grpSpPr>
          <a:xfrm>
            <a:off x="6079954" y="6644345"/>
            <a:ext cx="3076201" cy="3177100"/>
            <a:chOff x="0" y="0"/>
            <a:chExt cx="6350000" cy="6558280"/>
          </a:xfrm>
        </p:grpSpPr>
        <p:sp>
          <p:nvSpPr>
            <p:cNvPr id="12" name="Freeform 12"/>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000000">
                <a:alpha val="0"/>
              </a:srgbClr>
            </a:solidFill>
            <a:ln w="12700">
              <a:solidFill>
                <a:srgbClr val="000000"/>
              </a:solidFill>
            </a:ln>
          </p:spPr>
        </p:sp>
        <p:sp>
          <p:nvSpPr>
            <p:cNvPr id="13" name="Freeform 13"/>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DE59"/>
            </a:solidFill>
          </p:spPr>
        </p:sp>
      </p:grpSp>
      <p:grpSp>
        <p:nvGrpSpPr>
          <p:cNvPr id="14" name="Group 14"/>
          <p:cNvGrpSpPr/>
          <p:nvPr/>
        </p:nvGrpSpPr>
        <p:grpSpPr>
          <a:xfrm>
            <a:off x="9946730" y="4045060"/>
            <a:ext cx="1029057" cy="102905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9D23"/>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028700" y="4446071"/>
            <a:ext cx="3255770" cy="605682"/>
          </a:xfrm>
          <a:prstGeom prst="rect">
            <a:avLst/>
          </a:prstGeom>
        </p:spPr>
        <p:txBody>
          <a:bodyPr lIns="0" tIns="0" rIns="0" bIns="0" rtlCol="0" anchor="t">
            <a:spAutoFit/>
          </a:bodyPr>
          <a:lstStyle/>
          <a:p>
            <a:pPr>
              <a:lnSpc>
                <a:spcPts val="4940"/>
              </a:lnSpc>
              <a:spcBef>
                <a:spcPct val="0"/>
              </a:spcBef>
            </a:pPr>
            <a:r>
              <a:rPr lang="en-US" sz="3529">
                <a:solidFill>
                  <a:srgbClr val="000000"/>
                </a:solidFill>
                <a:latin typeface="Lato Bold"/>
              </a:rPr>
              <a:t>ABOUT</a:t>
            </a:r>
          </a:p>
        </p:txBody>
      </p:sp>
      <p:grpSp>
        <p:nvGrpSpPr>
          <p:cNvPr id="18" name="Group 18"/>
          <p:cNvGrpSpPr/>
          <p:nvPr/>
        </p:nvGrpSpPr>
        <p:grpSpPr>
          <a:xfrm>
            <a:off x="9946730" y="7718366"/>
            <a:ext cx="1029057" cy="102905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9D23"/>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615554" y="285788"/>
            <a:ext cx="17081202" cy="1769077"/>
            <a:chOff x="0" y="0"/>
            <a:chExt cx="22774936" cy="2358769"/>
          </a:xfrm>
        </p:grpSpPr>
        <p:sp>
          <p:nvSpPr>
            <p:cNvPr id="22" name="Freeform 22"/>
            <p:cNvSpPr/>
            <p:nvPr/>
          </p:nvSpPr>
          <p:spPr>
            <a:xfrm>
              <a:off x="0" y="447395"/>
              <a:ext cx="1568460" cy="572027"/>
            </a:xfrm>
            <a:custGeom>
              <a:avLst/>
              <a:gdLst/>
              <a:ahLst/>
              <a:cxnLst/>
              <a:rect l="l" t="t" r="r" b="b"/>
              <a:pathLst>
                <a:path w="1568460" h="572027">
                  <a:moveTo>
                    <a:pt x="0" y="0"/>
                  </a:moveTo>
                  <a:lnTo>
                    <a:pt x="1568460" y="0"/>
                  </a:lnTo>
                  <a:lnTo>
                    <a:pt x="1568460" y="572027"/>
                  </a:lnTo>
                  <a:lnTo>
                    <a:pt x="0" y="572027"/>
                  </a:lnTo>
                  <a:lnTo>
                    <a:pt x="0" y="0"/>
                  </a:lnTo>
                  <a:close/>
                </a:path>
              </a:pathLst>
            </a:custGeom>
            <a:blipFill>
              <a:blip r:embed="rId3"/>
              <a:stretch>
                <a:fillRect/>
              </a:stretch>
            </a:blipFill>
          </p:spPr>
        </p:sp>
        <p:sp>
          <p:nvSpPr>
            <p:cNvPr id="23" name="AutoShape 23"/>
            <p:cNvSpPr/>
            <p:nvPr/>
          </p:nvSpPr>
          <p:spPr>
            <a:xfrm flipV="1">
              <a:off x="1581160" y="380162"/>
              <a:ext cx="0" cy="706493"/>
            </a:xfrm>
            <a:prstGeom prst="line">
              <a:avLst/>
            </a:prstGeom>
            <a:ln w="25400" cap="flat">
              <a:solidFill>
                <a:srgbClr val="F09D23"/>
              </a:solidFill>
              <a:prstDash val="solid"/>
              <a:headEnd type="none" w="sm" len="sm"/>
              <a:tailEnd type="none" w="sm" len="sm"/>
            </a:ln>
          </p:spPr>
        </p:sp>
        <p:sp>
          <p:nvSpPr>
            <p:cNvPr id="24" name="TextBox 24"/>
            <p:cNvSpPr txBox="1"/>
            <p:nvPr/>
          </p:nvSpPr>
          <p:spPr>
            <a:xfrm>
              <a:off x="1725784" y="407018"/>
              <a:ext cx="9223394" cy="812800"/>
            </a:xfrm>
            <a:prstGeom prst="rect">
              <a:avLst/>
            </a:prstGeom>
          </p:spPr>
          <p:txBody>
            <a:bodyPr lIns="0" tIns="0" rIns="0" bIns="0" rtlCol="0" anchor="t">
              <a:spAutoFit/>
            </a:bodyPr>
            <a:lstStyle/>
            <a:p>
              <a:pPr>
                <a:lnSpc>
                  <a:spcPts val="2400"/>
                </a:lnSpc>
              </a:pPr>
              <a:r>
                <a:rPr lang="en-US" sz="2000">
                  <a:solidFill>
                    <a:srgbClr val="545454"/>
                  </a:solidFill>
                  <a:latin typeface="Garet Bold"/>
                </a:rPr>
                <a:t>NETRARIT Foundation (NRiT)</a:t>
              </a:r>
            </a:p>
            <a:p>
              <a:pPr>
                <a:lnSpc>
                  <a:spcPts val="2400"/>
                </a:lnSpc>
                <a:spcBef>
                  <a:spcPct val="0"/>
                </a:spcBef>
              </a:pPr>
              <a:endParaRPr lang="en-US" sz="2000">
                <a:solidFill>
                  <a:srgbClr val="545454"/>
                </a:solidFill>
                <a:latin typeface="Garet Bold"/>
              </a:endParaRPr>
            </a:p>
          </p:txBody>
        </p:sp>
        <p:sp>
          <p:nvSpPr>
            <p:cNvPr id="25" name="TextBox 25"/>
            <p:cNvSpPr txBox="1"/>
            <p:nvPr/>
          </p:nvSpPr>
          <p:spPr>
            <a:xfrm>
              <a:off x="1725784" y="816780"/>
              <a:ext cx="9223394" cy="307975"/>
            </a:xfrm>
            <a:prstGeom prst="rect">
              <a:avLst/>
            </a:prstGeom>
          </p:spPr>
          <p:txBody>
            <a:bodyPr lIns="0" tIns="0" rIns="0" bIns="0" rtlCol="0" anchor="t">
              <a:spAutoFit/>
            </a:bodyPr>
            <a:lstStyle/>
            <a:p>
              <a:pPr>
                <a:lnSpc>
                  <a:spcPts val="1919"/>
                </a:lnSpc>
                <a:spcBef>
                  <a:spcPct val="0"/>
                </a:spcBef>
              </a:pPr>
              <a:r>
                <a:rPr lang="en-US" sz="1599">
                  <a:solidFill>
                    <a:srgbClr val="545454"/>
                  </a:solidFill>
                  <a:latin typeface="Garet Bold"/>
                </a:rPr>
                <a:t>Technology Business Incubator </a:t>
              </a:r>
            </a:p>
          </p:txBody>
        </p:sp>
        <p:sp>
          <p:nvSpPr>
            <p:cNvPr id="26" name="TextBox 26"/>
            <p:cNvSpPr txBox="1"/>
            <p:nvPr/>
          </p:nvSpPr>
          <p:spPr>
            <a:xfrm>
              <a:off x="6278500" y="-28575"/>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Hosted By </a:t>
              </a:r>
            </a:p>
          </p:txBody>
        </p:sp>
        <p:sp>
          <p:nvSpPr>
            <p:cNvPr id="27" name="TextBox 27"/>
            <p:cNvSpPr txBox="1"/>
            <p:nvPr/>
          </p:nvSpPr>
          <p:spPr>
            <a:xfrm>
              <a:off x="12145177" y="15460"/>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Supported By</a:t>
              </a:r>
            </a:p>
          </p:txBody>
        </p:sp>
        <p:sp>
          <p:nvSpPr>
            <p:cNvPr id="28" name="Freeform 28"/>
            <p:cNvSpPr/>
            <p:nvPr/>
          </p:nvSpPr>
          <p:spPr>
            <a:xfrm>
              <a:off x="6787553" y="601261"/>
              <a:ext cx="894739" cy="894739"/>
            </a:xfrm>
            <a:custGeom>
              <a:avLst/>
              <a:gdLst/>
              <a:ahLst/>
              <a:cxnLst/>
              <a:rect l="l" t="t" r="r" b="b"/>
              <a:pathLst>
                <a:path w="894739" h="894739">
                  <a:moveTo>
                    <a:pt x="0" y="0"/>
                  </a:moveTo>
                  <a:lnTo>
                    <a:pt x="894739" y="0"/>
                  </a:lnTo>
                  <a:lnTo>
                    <a:pt x="894739" y="894738"/>
                  </a:lnTo>
                  <a:lnTo>
                    <a:pt x="0" y="894738"/>
                  </a:lnTo>
                  <a:lnTo>
                    <a:pt x="0" y="0"/>
                  </a:lnTo>
                  <a:close/>
                </a:path>
              </a:pathLst>
            </a:custGeom>
            <a:blipFill>
              <a:blip r:embed="rId4"/>
              <a:stretch>
                <a:fillRect/>
              </a:stretch>
            </a:blipFill>
          </p:spPr>
        </p:sp>
        <p:sp>
          <p:nvSpPr>
            <p:cNvPr id="29" name="Freeform 29"/>
            <p:cNvSpPr/>
            <p:nvPr/>
          </p:nvSpPr>
          <p:spPr>
            <a:xfrm>
              <a:off x="9685021" y="503788"/>
              <a:ext cx="1428259" cy="1009898"/>
            </a:xfrm>
            <a:custGeom>
              <a:avLst/>
              <a:gdLst/>
              <a:ahLst/>
              <a:cxnLst/>
              <a:rect l="l" t="t" r="r" b="b"/>
              <a:pathLst>
                <a:path w="1428259" h="1009898">
                  <a:moveTo>
                    <a:pt x="0" y="0"/>
                  </a:moveTo>
                  <a:lnTo>
                    <a:pt x="1428258" y="0"/>
                  </a:lnTo>
                  <a:lnTo>
                    <a:pt x="1428258" y="1009898"/>
                  </a:lnTo>
                  <a:lnTo>
                    <a:pt x="0" y="1009898"/>
                  </a:lnTo>
                  <a:lnTo>
                    <a:pt x="0" y="0"/>
                  </a:lnTo>
                  <a:close/>
                </a:path>
              </a:pathLst>
            </a:custGeom>
            <a:blipFill>
              <a:blip r:embed="rId5"/>
              <a:stretch>
                <a:fillRect/>
              </a:stretch>
            </a:blipFill>
          </p:spPr>
        </p:sp>
        <p:sp>
          <p:nvSpPr>
            <p:cNvPr id="30" name="Freeform 30"/>
            <p:cNvSpPr/>
            <p:nvPr/>
          </p:nvSpPr>
          <p:spPr>
            <a:xfrm>
              <a:off x="7845920" y="661243"/>
              <a:ext cx="1793520" cy="694989"/>
            </a:xfrm>
            <a:custGeom>
              <a:avLst/>
              <a:gdLst/>
              <a:ahLst/>
              <a:cxnLst/>
              <a:rect l="l" t="t" r="r" b="b"/>
              <a:pathLst>
                <a:path w="1793520" h="694989">
                  <a:moveTo>
                    <a:pt x="0" y="0"/>
                  </a:moveTo>
                  <a:lnTo>
                    <a:pt x="1793520" y="0"/>
                  </a:lnTo>
                  <a:lnTo>
                    <a:pt x="1793520" y="694989"/>
                  </a:lnTo>
                  <a:lnTo>
                    <a:pt x="0" y="694989"/>
                  </a:lnTo>
                  <a:lnTo>
                    <a:pt x="0" y="0"/>
                  </a:lnTo>
                  <a:close/>
                </a:path>
              </a:pathLst>
            </a:custGeom>
            <a:blipFill>
              <a:blip r:embed="rId6"/>
              <a:stretch>
                <a:fillRect/>
              </a:stretch>
            </a:blipFill>
          </p:spPr>
        </p:sp>
        <p:sp>
          <p:nvSpPr>
            <p:cNvPr id="31" name="Freeform 31"/>
            <p:cNvSpPr/>
            <p:nvPr/>
          </p:nvSpPr>
          <p:spPr>
            <a:xfrm>
              <a:off x="16162336" y="651916"/>
              <a:ext cx="1748570" cy="635007"/>
            </a:xfrm>
            <a:custGeom>
              <a:avLst/>
              <a:gdLst/>
              <a:ahLst/>
              <a:cxnLst/>
              <a:rect l="l" t="t" r="r" b="b"/>
              <a:pathLst>
                <a:path w="1748570" h="635007">
                  <a:moveTo>
                    <a:pt x="0" y="0"/>
                  </a:moveTo>
                  <a:lnTo>
                    <a:pt x="1748571" y="0"/>
                  </a:lnTo>
                  <a:lnTo>
                    <a:pt x="1748571" y="635007"/>
                  </a:lnTo>
                  <a:lnTo>
                    <a:pt x="0" y="635007"/>
                  </a:lnTo>
                  <a:lnTo>
                    <a:pt x="0" y="0"/>
                  </a:lnTo>
                  <a:close/>
                </a:path>
              </a:pathLst>
            </a:custGeom>
            <a:blipFill>
              <a:blip r:embed="rId7"/>
              <a:stretch>
                <a:fillRect/>
              </a:stretch>
            </a:blipFill>
          </p:spPr>
        </p:sp>
        <p:sp>
          <p:nvSpPr>
            <p:cNvPr id="32" name="Freeform 32"/>
            <p:cNvSpPr/>
            <p:nvPr/>
          </p:nvSpPr>
          <p:spPr>
            <a:xfrm>
              <a:off x="11266960" y="651916"/>
              <a:ext cx="2241623" cy="635007"/>
            </a:xfrm>
            <a:custGeom>
              <a:avLst/>
              <a:gdLst/>
              <a:ahLst/>
              <a:cxnLst/>
              <a:rect l="l" t="t" r="r" b="b"/>
              <a:pathLst>
                <a:path w="2241623" h="635007">
                  <a:moveTo>
                    <a:pt x="0" y="0"/>
                  </a:moveTo>
                  <a:lnTo>
                    <a:pt x="2241622" y="0"/>
                  </a:lnTo>
                  <a:lnTo>
                    <a:pt x="2241622" y="635007"/>
                  </a:lnTo>
                  <a:lnTo>
                    <a:pt x="0" y="635007"/>
                  </a:lnTo>
                  <a:lnTo>
                    <a:pt x="0" y="0"/>
                  </a:lnTo>
                  <a:close/>
                </a:path>
              </a:pathLst>
            </a:custGeom>
            <a:blipFill>
              <a:blip r:embed="rId8"/>
              <a:stretch>
                <a:fillRect/>
              </a:stretch>
            </a:blipFill>
          </p:spPr>
        </p:sp>
        <p:sp>
          <p:nvSpPr>
            <p:cNvPr id="33" name="Freeform 33"/>
            <p:cNvSpPr/>
            <p:nvPr/>
          </p:nvSpPr>
          <p:spPr>
            <a:xfrm>
              <a:off x="13686382" y="591934"/>
              <a:ext cx="2514054" cy="754971"/>
            </a:xfrm>
            <a:custGeom>
              <a:avLst/>
              <a:gdLst/>
              <a:ahLst/>
              <a:cxnLst/>
              <a:rect l="l" t="t" r="r" b="b"/>
              <a:pathLst>
                <a:path w="2514054" h="754971">
                  <a:moveTo>
                    <a:pt x="0" y="0"/>
                  </a:moveTo>
                  <a:lnTo>
                    <a:pt x="2514054" y="0"/>
                  </a:lnTo>
                  <a:lnTo>
                    <a:pt x="2514054" y="754971"/>
                  </a:lnTo>
                  <a:lnTo>
                    <a:pt x="0" y="754971"/>
                  </a:lnTo>
                  <a:lnTo>
                    <a:pt x="0" y="0"/>
                  </a:lnTo>
                  <a:close/>
                </a:path>
              </a:pathLst>
            </a:custGeom>
            <a:blipFill>
              <a:blip r:embed="rId9"/>
              <a:stretch>
                <a:fillRect/>
              </a:stretch>
            </a:blipFill>
          </p:spPr>
        </p:sp>
        <p:sp>
          <p:nvSpPr>
            <p:cNvPr id="34" name="AutoShape 34"/>
            <p:cNvSpPr/>
            <p:nvPr/>
          </p:nvSpPr>
          <p:spPr>
            <a:xfrm flipV="1">
              <a:off x="11138679" y="314877"/>
              <a:ext cx="0" cy="1181122"/>
            </a:xfrm>
            <a:prstGeom prst="line">
              <a:avLst/>
            </a:prstGeom>
            <a:ln w="50800" cap="flat">
              <a:solidFill>
                <a:srgbClr val="9B9DAF"/>
              </a:solidFill>
              <a:prstDash val="solid"/>
              <a:headEnd type="none" w="sm" len="sm"/>
              <a:tailEnd type="none" w="sm" len="sm"/>
            </a:ln>
          </p:spPr>
        </p:sp>
        <p:sp>
          <p:nvSpPr>
            <p:cNvPr id="35" name="AutoShape 35"/>
            <p:cNvSpPr/>
            <p:nvPr/>
          </p:nvSpPr>
          <p:spPr>
            <a:xfrm flipV="1">
              <a:off x="18145360" y="389488"/>
              <a:ext cx="0" cy="1181122"/>
            </a:xfrm>
            <a:prstGeom prst="line">
              <a:avLst/>
            </a:prstGeom>
            <a:ln w="50800" cap="flat">
              <a:solidFill>
                <a:srgbClr val="9B9DAF"/>
              </a:solidFill>
              <a:prstDash val="solid"/>
              <a:headEnd type="none" w="sm" len="sm"/>
              <a:tailEnd type="none" w="sm" len="sm"/>
            </a:ln>
          </p:spPr>
        </p:sp>
        <p:sp>
          <p:nvSpPr>
            <p:cNvPr id="36" name="TextBox 36"/>
            <p:cNvSpPr txBox="1"/>
            <p:nvPr/>
          </p:nvSpPr>
          <p:spPr>
            <a:xfrm>
              <a:off x="17847407" y="15460"/>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IDEATHON2024 Co-Hosted by</a:t>
              </a:r>
            </a:p>
          </p:txBody>
        </p:sp>
        <p:sp>
          <p:nvSpPr>
            <p:cNvPr id="37" name="Freeform 37"/>
            <p:cNvSpPr/>
            <p:nvPr/>
          </p:nvSpPr>
          <p:spPr>
            <a:xfrm>
              <a:off x="18654430" y="479560"/>
              <a:ext cx="785069" cy="1034126"/>
            </a:xfrm>
            <a:custGeom>
              <a:avLst/>
              <a:gdLst/>
              <a:ahLst/>
              <a:cxnLst/>
              <a:rect l="l" t="t" r="r" b="b"/>
              <a:pathLst>
                <a:path w="785069" h="1034126">
                  <a:moveTo>
                    <a:pt x="0" y="0"/>
                  </a:moveTo>
                  <a:lnTo>
                    <a:pt x="785070" y="0"/>
                  </a:lnTo>
                  <a:lnTo>
                    <a:pt x="785070" y="1034126"/>
                  </a:lnTo>
                  <a:lnTo>
                    <a:pt x="0" y="1034126"/>
                  </a:lnTo>
                  <a:lnTo>
                    <a:pt x="0" y="0"/>
                  </a:lnTo>
                  <a:close/>
                </a:path>
              </a:pathLst>
            </a:custGeom>
            <a:blipFill>
              <a:blip r:embed="rId10"/>
              <a:stretch>
                <a:fillRect/>
              </a:stretch>
            </a:blipFill>
          </p:spPr>
        </p:sp>
        <p:sp>
          <p:nvSpPr>
            <p:cNvPr id="38" name="Freeform 38"/>
            <p:cNvSpPr/>
            <p:nvPr/>
          </p:nvSpPr>
          <p:spPr>
            <a:xfrm>
              <a:off x="19879073" y="578709"/>
              <a:ext cx="851445" cy="921180"/>
            </a:xfrm>
            <a:custGeom>
              <a:avLst/>
              <a:gdLst/>
              <a:ahLst/>
              <a:cxnLst/>
              <a:rect l="l" t="t" r="r" b="b"/>
              <a:pathLst>
                <a:path w="851445" h="921180">
                  <a:moveTo>
                    <a:pt x="0" y="0"/>
                  </a:moveTo>
                  <a:lnTo>
                    <a:pt x="851445" y="0"/>
                  </a:lnTo>
                  <a:lnTo>
                    <a:pt x="851445" y="921181"/>
                  </a:lnTo>
                  <a:lnTo>
                    <a:pt x="0" y="921181"/>
                  </a:lnTo>
                  <a:lnTo>
                    <a:pt x="0" y="0"/>
                  </a:lnTo>
                  <a:close/>
                </a:path>
              </a:pathLst>
            </a:custGeom>
            <a:blipFill>
              <a:blip r:embed="rId11"/>
              <a:stretch>
                <a:fillRect l="-2246" r="-1247" b="-2309"/>
              </a:stretch>
            </a:blipFill>
          </p:spPr>
        </p:sp>
        <p:sp>
          <p:nvSpPr>
            <p:cNvPr id="39" name="Freeform 39"/>
            <p:cNvSpPr/>
            <p:nvPr/>
          </p:nvSpPr>
          <p:spPr>
            <a:xfrm>
              <a:off x="19185078" y="1646810"/>
              <a:ext cx="2239434" cy="711959"/>
            </a:xfrm>
            <a:custGeom>
              <a:avLst/>
              <a:gdLst/>
              <a:ahLst/>
              <a:cxnLst/>
              <a:rect l="l" t="t" r="r" b="b"/>
              <a:pathLst>
                <a:path w="2239434" h="711959">
                  <a:moveTo>
                    <a:pt x="0" y="0"/>
                  </a:moveTo>
                  <a:lnTo>
                    <a:pt x="2239434" y="0"/>
                  </a:lnTo>
                  <a:lnTo>
                    <a:pt x="2239434" y="711959"/>
                  </a:lnTo>
                  <a:lnTo>
                    <a:pt x="0" y="711959"/>
                  </a:lnTo>
                  <a:lnTo>
                    <a:pt x="0" y="0"/>
                  </a:lnTo>
                  <a:close/>
                </a:path>
              </a:pathLst>
            </a:custGeom>
            <a:blipFill>
              <a:blip r:embed="rId12"/>
              <a:stretch>
                <a:fillRect/>
              </a:stretch>
            </a:blipFill>
          </p:spPr>
        </p:sp>
        <p:sp>
          <p:nvSpPr>
            <p:cNvPr id="40" name="Freeform 40"/>
            <p:cNvSpPr/>
            <p:nvPr/>
          </p:nvSpPr>
          <p:spPr>
            <a:xfrm>
              <a:off x="21013069" y="451685"/>
              <a:ext cx="1118925" cy="1118925"/>
            </a:xfrm>
            <a:custGeom>
              <a:avLst/>
              <a:gdLst/>
              <a:ahLst/>
              <a:cxnLst/>
              <a:rect l="l" t="t" r="r" b="b"/>
              <a:pathLst>
                <a:path w="1118925" h="1118925">
                  <a:moveTo>
                    <a:pt x="0" y="0"/>
                  </a:moveTo>
                  <a:lnTo>
                    <a:pt x="1118925" y="0"/>
                  </a:lnTo>
                  <a:lnTo>
                    <a:pt x="1118925" y="1118925"/>
                  </a:lnTo>
                  <a:lnTo>
                    <a:pt x="0" y="1118925"/>
                  </a:lnTo>
                  <a:lnTo>
                    <a:pt x="0" y="0"/>
                  </a:lnTo>
                  <a:close/>
                </a:path>
              </a:pathLst>
            </a:custGeom>
            <a:blipFill>
              <a:blip r:embed="rId13"/>
              <a:stretch>
                <a:fillRect/>
              </a:stretch>
            </a:blipFill>
          </p:spPr>
        </p:sp>
      </p:grpSp>
      <p:pic>
        <p:nvPicPr>
          <p:cNvPr id="42" name="Picture 41">
            <a:extLst>
              <a:ext uri="{FF2B5EF4-FFF2-40B4-BE49-F238E27FC236}">
                <a16:creationId xmlns:a16="http://schemas.microsoft.com/office/drawing/2014/main" id="{79998711-9DC9-D0F6-2B90-5ECA799636F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48400" y="3102538"/>
            <a:ext cx="2721163" cy="2624091"/>
          </a:xfrm>
          <a:prstGeom prst="roundRect">
            <a:avLst/>
          </a:prstGeom>
          <a:ln>
            <a:noFill/>
          </a:ln>
          <a:effectLst>
            <a:softEdge rad="112500"/>
          </a:effectLst>
        </p:spPr>
      </p:pic>
      <p:pic>
        <p:nvPicPr>
          <p:cNvPr id="48" name="Picture 47">
            <a:extLst>
              <a:ext uri="{FF2B5EF4-FFF2-40B4-BE49-F238E27FC236}">
                <a16:creationId xmlns:a16="http://schemas.microsoft.com/office/drawing/2014/main" id="{628AC3FD-F259-25C4-2F71-9DF41C84EF9F}"/>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34275" t="16899" r="36208" b="53989"/>
          <a:stretch/>
        </p:blipFill>
        <p:spPr>
          <a:xfrm>
            <a:off x="6248400" y="6869258"/>
            <a:ext cx="2690099" cy="2636022"/>
          </a:xfrm>
          <a:prstGeom prst="roundRect">
            <a:avLst/>
          </a:prstGeom>
          <a:ln>
            <a:noFill/>
          </a:ln>
          <a:effectLst>
            <a:softEdge rad="112500"/>
          </a:effectLst>
        </p:spPr>
      </p:pic>
      <p:sp>
        <p:nvSpPr>
          <p:cNvPr id="52" name="TextBox 51">
            <a:extLst>
              <a:ext uri="{FF2B5EF4-FFF2-40B4-BE49-F238E27FC236}">
                <a16:creationId xmlns:a16="http://schemas.microsoft.com/office/drawing/2014/main" id="{3776C2A0-D3FA-2D11-FD19-F5110D970C62}"/>
              </a:ext>
            </a:extLst>
          </p:cNvPr>
          <p:cNvSpPr txBox="1"/>
          <p:nvPr/>
        </p:nvSpPr>
        <p:spPr>
          <a:xfrm>
            <a:off x="11114560" y="3142952"/>
            <a:ext cx="6539895" cy="2000548"/>
          </a:xfrm>
          <a:prstGeom prst="rect">
            <a:avLst/>
          </a:prstGeom>
          <a:noFill/>
        </p:spPr>
        <p:txBody>
          <a:bodyPr wrap="square" rtlCol="0">
            <a:spAutoFit/>
          </a:bodyPr>
          <a:lstStyle/>
          <a:p>
            <a:pPr algn="just">
              <a:lnSpc>
                <a:spcPct val="150000"/>
              </a:lnSpc>
            </a:pPr>
            <a:endParaRPr lang="en-IN" sz="2400" b="1" i="0" dirty="0">
              <a:solidFill>
                <a:srgbClr val="0D0D0D"/>
              </a:solidFill>
              <a:effectLst/>
              <a:latin typeface="Times New Roman" panose="02020603050405020304" pitchFamily="18" charset="0"/>
              <a:cs typeface="Times New Roman" panose="02020603050405020304" pitchFamily="18" charset="0"/>
            </a:endParaRPr>
          </a:p>
          <a:p>
            <a:pPr algn="just"/>
            <a:r>
              <a:rPr lang="en-IN" sz="2400" b="1" i="0" dirty="0">
                <a:solidFill>
                  <a:srgbClr val="0D0D0D"/>
                </a:solidFill>
                <a:effectLst/>
                <a:latin typeface="Times New Roman" panose="02020603050405020304" pitchFamily="18" charset="0"/>
                <a:cs typeface="Times New Roman" panose="02020603050405020304" pitchFamily="18" charset="0"/>
              </a:rPr>
              <a:t>Mr. </a:t>
            </a:r>
            <a:r>
              <a:rPr lang="en-IN" sz="2400" b="1" dirty="0">
                <a:solidFill>
                  <a:srgbClr val="0D0D0D"/>
                </a:solidFill>
                <a:latin typeface="Times New Roman" panose="02020603050405020304" pitchFamily="18" charset="0"/>
                <a:cs typeface="Times New Roman" panose="02020603050405020304" pitchFamily="18" charset="0"/>
              </a:rPr>
              <a:t>P</a:t>
            </a:r>
            <a:r>
              <a:rPr lang="en-IN" sz="2400" b="1" i="0" dirty="0">
                <a:solidFill>
                  <a:srgbClr val="0D0D0D"/>
                </a:solidFill>
                <a:effectLst/>
                <a:latin typeface="Times New Roman" panose="02020603050405020304" pitchFamily="18" charset="0"/>
                <a:cs typeface="Times New Roman" panose="02020603050405020304" pitchFamily="18" charset="0"/>
              </a:rPr>
              <a:t>avan K</a:t>
            </a:r>
            <a:r>
              <a:rPr lang="en-IN" sz="2400" b="1" dirty="0">
                <a:solidFill>
                  <a:srgbClr val="0D0D0D"/>
                </a:solidFill>
                <a:latin typeface="Times New Roman" panose="02020603050405020304" pitchFamily="18" charset="0"/>
                <a:cs typeface="Times New Roman" panose="02020603050405020304" pitchFamily="18" charset="0"/>
              </a:rPr>
              <a:t>awade ,</a:t>
            </a:r>
            <a:endParaRPr lang="en-IN" sz="2400" b="1" i="0" dirty="0">
              <a:solidFill>
                <a:srgbClr val="0D0D0D"/>
              </a:solidFill>
              <a:effectLst/>
              <a:latin typeface="Times New Roman" panose="02020603050405020304" pitchFamily="18" charset="0"/>
              <a:cs typeface="Times New Roman" panose="02020603050405020304" pitchFamily="18" charset="0"/>
            </a:endParaRPr>
          </a:p>
          <a:p>
            <a:pPr algn="just"/>
            <a:r>
              <a:rPr lang="en-IN" sz="2400" b="1" i="0" dirty="0">
                <a:solidFill>
                  <a:srgbClr val="0D0D0D"/>
                </a:solidFill>
                <a:effectLst/>
                <a:latin typeface="Times New Roman" panose="02020603050405020304" pitchFamily="18" charset="0"/>
                <a:cs typeface="Times New Roman" panose="02020603050405020304" pitchFamily="18" charset="0"/>
              </a:rPr>
              <a:t>Project Manager/Coordinator,</a:t>
            </a:r>
          </a:p>
          <a:p>
            <a:pPr algn="just"/>
            <a:r>
              <a:rPr lang="en-IN" sz="2000" b="0" i="0" dirty="0">
                <a:solidFill>
                  <a:srgbClr val="0D0D0D"/>
                </a:solidFill>
                <a:effectLst/>
                <a:latin typeface="Times New Roman" panose="02020603050405020304" pitchFamily="18" charset="0"/>
                <a:cs typeface="Times New Roman" panose="02020603050405020304" pitchFamily="18" charset="0"/>
              </a:rPr>
              <a:t> </a:t>
            </a:r>
            <a:r>
              <a:rPr lang="en-US" sz="2000" b="0" i="0" dirty="0">
                <a:solidFill>
                  <a:srgbClr val="0D0D0D"/>
                </a:solidFill>
                <a:effectLst/>
                <a:latin typeface="Times New Roman" panose="02020603050405020304" pitchFamily="18" charset="0"/>
                <a:cs typeface="Times New Roman" panose="02020603050405020304" pitchFamily="18" charset="0"/>
              </a:rPr>
              <a:t>Responsible for overall project management, planning, resource allocation, and coordination among team members.</a:t>
            </a:r>
            <a:endParaRPr lang="en-IN" sz="20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CF4597EB-500E-74FB-3442-770CF4313D54}"/>
              </a:ext>
            </a:extLst>
          </p:cNvPr>
          <p:cNvSpPr txBox="1"/>
          <p:nvPr/>
        </p:nvSpPr>
        <p:spPr>
          <a:xfrm>
            <a:off x="11072261" y="7203827"/>
            <a:ext cx="6624494" cy="2123658"/>
          </a:xfrm>
          <a:prstGeom prst="rect">
            <a:avLst/>
          </a:prstGeom>
          <a:noFill/>
        </p:spPr>
        <p:txBody>
          <a:bodyPr wrap="square" rtlCol="0">
            <a:spAutoFit/>
          </a:bodyPr>
          <a:lstStyle/>
          <a:p>
            <a:pPr algn="just"/>
            <a:r>
              <a:rPr lang="en-IN" sz="2400" b="1" i="0" dirty="0">
                <a:solidFill>
                  <a:srgbClr val="0D0D0D"/>
                </a:solidFill>
                <a:effectLst/>
                <a:latin typeface="Times New Roman" panose="02020603050405020304" pitchFamily="18" charset="0"/>
                <a:cs typeface="Times New Roman" panose="02020603050405020304" pitchFamily="18" charset="0"/>
              </a:rPr>
              <a:t>Mr</a:t>
            </a:r>
            <a:r>
              <a:rPr lang="en-IN" sz="2400" b="1" dirty="0">
                <a:solidFill>
                  <a:srgbClr val="0D0D0D"/>
                </a:solidFill>
                <a:latin typeface="Times New Roman" panose="02020603050405020304" pitchFamily="18" charset="0"/>
                <a:cs typeface="Times New Roman" panose="02020603050405020304" pitchFamily="18" charset="0"/>
              </a:rPr>
              <a:t>. Swapnil Magar ,</a:t>
            </a:r>
            <a:endParaRPr lang="en-IN" sz="2400" b="1" i="0" dirty="0">
              <a:solidFill>
                <a:srgbClr val="0D0D0D"/>
              </a:solidFill>
              <a:effectLst/>
              <a:latin typeface="Times New Roman" panose="02020603050405020304" pitchFamily="18" charset="0"/>
              <a:cs typeface="Times New Roman" panose="02020603050405020304" pitchFamily="18" charset="0"/>
            </a:endParaRPr>
          </a:p>
          <a:p>
            <a:pPr algn="just"/>
            <a:r>
              <a:rPr lang="en-IN" sz="2400" b="1" i="0" dirty="0">
                <a:solidFill>
                  <a:srgbClr val="0D0D0D"/>
                </a:solidFill>
                <a:effectLst/>
                <a:latin typeface="Times New Roman" panose="02020603050405020304" pitchFamily="18" charset="0"/>
                <a:cs typeface="Times New Roman" panose="02020603050405020304" pitchFamily="18" charset="0"/>
              </a:rPr>
              <a:t>Hardware Specialist, Software Developer,</a:t>
            </a:r>
            <a:endParaRPr lang="en-IN" sz="2400" dirty="0">
              <a:latin typeface="Times New Roman" panose="02020603050405020304" pitchFamily="18" charset="0"/>
              <a:cs typeface="Times New Roman" panose="02020603050405020304" pitchFamily="18" charset="0"/>
            </a:endParaRPr>
          </a:p>
          <a:p>
            <a:pPr algn="just"/>
            <a:r>
              <a:rPr lang="en-US" sz="2400" b="0" i="0" dirty="0">
                <a:solidFill>
                  <a:srgbClr val="0D0D0D"/>
                </a:solidFill>
                <a:effectLst/>
                <a:latin typeface="Times New Roman" panose="02020603050405020304" pitchFamily="18" charset="0"/>
                <a:cs typeface="Times New Roman" panose="02020603050405020304" pitchFamily="18" charset="0"/>
              </a:rPr>
              <a:t>D</a:t>
            </a:r>
            <a:r>
              <a:rPr lang="en-US" sz="2000" b="0" i="0" dirty="0">
                <a:solidFill>
                  <a:srgbClr val="0D0D0D"/>
                </a:solidFill>
                <a:effectLst/>
                <a:latin typeface="Times New Roman" panose="02020603050405020304" pitchFamily="18" charset="0"/>
                <a:cs typeface="Times New Roman" panose="02020603050405020304" pitchFamily="18" charset="0"/>
              </a:rPr>
              <a:t>evelops the software application for controlling and monitoring the smart  system. This includes programming the microcontrollers, developing the user interface, and implementing communication protocols.</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down)">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88FE1-3B25-EB82-1B66-11DA29ACBED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534B77C-E128-C65A-1AC6-B6573C417008}"/>
              </a:ext>
            </a:extLst>
          </p:cNvPr>
          <p:cNvSpPr/>
          <p:nvPr/>
        </p:nvSpPr>
        <p:spPr>
          <a:xfrm>
            <a:off x="1215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1000"/>
            </a:blip>
            <a:stretch>
              <a:fillRect l="-20312" r="-20312"/>
            </a:stretch>
          </a:blipFill>
        </p:spPr>
      </p:sp>
      <p:sp>
        <p:nvSpPr>
          <p:cNvPr id="3" name="TextBox 3">
            <a:extLst>
              <a:ext uri="{FF2B5EF4-FFF2-40B4-BE49-F238E27FC236}">
                <a16:creationId xmlns:a16="http://schemas.microsoft.com/office/drawing/2014/main" id="{0394C420-9694-9FDB-93AD-0F89CD25B470}"/>
              </a:ext>
            </a:extLst>
          </p:cNvPr>
          <p:cNvSpPr txBox="1"/>
          <p:nvPr/>
        </p:nvSpPr>
        <p:spPr>
          <a:xfrm>
            <a:off x="1028700" y="4988392"/>
            <a:ext cx="4957463" cy="738238"/>
          </a:xfrm>
          <a:prstGeom prst="rect">
            <a:avLst/>
          </a:prstGeom>
        </p:spPr>
        <p:txBody>
          <a:bodyPr lIns="0" tIns="0" rIns="0" bIns="0" rtlCol="0" anchor="t">
            <a:spAutoFit/>
          </a:bodyPr>
          <a:lstStyle/>
          <a:p>
            <a:pPr>
              <a:lnSpc>
                <a:spcPts val="6018"/>
              </a:lnSpc>
              <a:spcBef>
                <a:spcPct val="0"/>
              </a:spcBef>
            </a:pPr>
            <a:r>
              <a:rPr lang="en-US" sz="4298" dirty="0">
                <a:solidFill>
                  <a:srgbClr val="F09D23"/>
                </a:solidFill>
                <a:latin typeface="League Spartan"/>
              </a:rPr>
              <a:t>TEAM</a:t>
            </a:r>
          </a:p>
        </p:txBody>
      </p:sp>
      <p:sp>
        <p:nvSpPr>
          <p:cNvPr id="4" name="AutoShape 4">
            <a:extLst>
              <a:ext uri="{FF2B5EF4-FFF2-40B4-BE49-F238E27FC236}">
                <a16:creationId xmlns:a16="http://schemas.microsoft.com/office/drawing/2014/main" id="{B6DA3EE7-3C56-77FA-9032-FFEAF34D2B03}"/>
              </a:ext>
            </a:extLst>
          </p:cNvPr>
          <p:cNvSpPr/>
          <p:nvPr/>
        </p:nvSpPr>
        <p:spPr>
          <a:xfrm flipV="1">
            <a:off x="1029771" y="5743871"/>
            <a:ext cx="1713429" cy="1808"/>
          </a:xfrm>
          <a:prstGeom prst="line">
            <a:avLst/>
          </a:prstGeom>
          <a:ln w="38100" cap="flat">
            <a:solidFill>
              <a:srgbClr val="000000"/>
            </a:solidFill>
            <a:prstDash val="solid"/>
            <a:headEnd type="none" w="sm" len="sm"/>
            <a:tailEnd type="none" w="sm" len="sm"/>
          </a:ln>
        </p:spPr>
      </p:sp>
      <p:grpSp>
        <p:nvGrpSpPr>
          <p:cNvPr id="5" name="Group 5">
            <a:extLst>
              <a:ext uri="{FF2B5EF4-FFF2-40B4-BE49-F238E27FC236}">
                <a16:creationId xmlns:a16="http://schemas.microsoft.com/office/drawing/2014/main" id="{BF9DDA81-4478-0138-0048-7548AA120B0C}"/>
              </a:ext>
            </a:extLst>
          </p:cNvPr>
          <p:cNvGrpSpPr/>
          <p:nvPr/>
        </p:nvGrpSpPr>
        <p:grpSpPr>
          <a:xfrm>
            <a:off x="5076140" y="0"/>
            <a:ext cx="2539440" cy="10287000"/>
            <a:chOff x="0" y="0"/>
            <a:chExt cx="668824" cy="2709333"/>
          </a:xfrm>
        </p:grpSpPr>
        <p:sp>
          <p:nvSpPr>
            <p:cNvPr id="6" name="Freeform 6">
              <a:extLst>
                <a:ext uri="{FF2B5EF4-FFF2-40B4-BE49-F238E27FC236}">
                  <a16:creationId xmlns:a16="http://schemas.microsoft.com/office/drawing/2014/main" id="{0933FDE2-46E3-488F-D1F3-DCC55548071C}"/>
                </a:ext>
              </a:extLst>
            </p:cNvPr>
            <p:cNvSpPr/>
            <p:nvPr/>
          </p:nvSpPr>
          <p:spPr>
            <a:xfrm>
              <a:off x="0" y="0"/>
              <a:ext cx="668824" cy="2709333"/>
            </a:xfrm>
            <a:custGeom>
              <a:avLst/>
              <a:gdLst/>
              <a:ahLst/>
              <a:cxnLst/>
              <a:rect l="l" t="t" r="r" b="b"/>
              <a:pathLst>
                <a:path w="668824" h="2709333">
                  <a:moveTo>
                    <a:pt x="0" y="0"/>
                  </a:moveTo>
                  <a:lnTo>
                    <a:pt x="668824" y="0"/>
                  </a:lnTo>
                  <a:lnTo>
                    <a:pt x="668824" y="2709333"/>
                  </a:lnTo>
                  <a:lnTo>
                    <a:pt x="0" y="2709333"/>
                  </a:lnTo>
                  <a:close/>
                </a:path>
              </a:pathLst>
            </a:custGeom>
            <a:solidFill>
              <a:srgbClr val="F09D23"/>
            </a:solidFill>
          </p:spPr>
        </p:sp>
        <p:sp>
          <p:nvSpPr>
            <p:cNvPr id="7" name="TextBox 7">
              <a:extLst>
                <a:ext uri="{FF2B5EF4-FFF2-40B4-BE49-F238E27FC236}">
                  <a16:creationId xmlns:a16="http://schemas.microsoft.com/office/drawing/2014/main" id="{AD8BFA12-6D5F-D71B-50B5-D9A7046DADED}"/>
                </a:ext>
              </a:extLst>
            </p:cNvPr>
            <p:cNvSpPr txBox="1"/>
            <p:nvPr/>
          </p:nvSpPr>
          <p:spPr>
            <a:xfrm>
              <a:off x="0" y="-47625"/>
              <a:ext cx="668824" cy="2756958"/>
            </a:xfrm>
            <a:prstGeom prst="rect">
              <a:avLst/>
            </a:prstGeom>
          </p:spPr>
          <p:txBody>
            <a:bodyPr lIns="50800" tIns="50800" rIns="50800" bIns="50800" rtlCol="0" anchor="ctr"/>
            <a:lstStyle/>
            <a:p>
              <a:pPr algn="ctr">
                <a:lnSpc>
                  <a:spcPts val="2659"/>
                </a:lnSpc>
              </a:pPr>
              <a:endParaRPr/>
            </a:p>
          </p:txBody>
        </p:sp>
      </p:grpSp>
      <p:grpSp>
        <p:nvGrpSpPr>
          <p:cNvPr id="8" name="Group 8">
            <a:extLst>
              <a:ext uri="{FF2B5EF4-FFF2-40B4-BE49-F238E27FC236}">
                <a16:creationId xmlns:a16="http://schemas.microsoft.com/office/drawing/2014/main" id="{80A28194-2867-BF8B-C856-014331C6A0A7}"/>
              </a:ext>
            </a:extLst>
          </p:cNvPr>
          <p:cNvGrpSpPr>
            <a:grpSpLocks noChangeAspect="1"/>
          </p:cNvGrpSpPr>
          <p:nvPr/>
        </p:nvGrpSpPr>
        <p:grpSpPr>
          <a:xfrm>
            <a:off x="6075005" y="2931165"/>
            <a:ext cx="3081150" cy="3182212"/>
            <a:chOff x="0" y="0"/>
            <a:chExt cx="6350000" cy="6558280"/>
          </a:xfrm>
        </p:grpSpPr>
        <p:sp>
          <p:nvSpPr>
            <p:cNvPr id="9" name="Freeform 9">
              <a:extLst>
                <a:ext uri="{FF2B5EF4-FFF2-40B4-BE49-F238E27FC236}">
                  <a16:creationId xmlns:a16="http://schemas.microsoft.com/office/drawing/2014/main" id="{CF7E75B7-0389-68F3-2AAF-C9D52A5086C7}"/>
                </a:ext>
              </a:extLst>
            </p:cNvPr>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000000">
                <a:alpha val="0"/>
              </a:srgbClr>
            </a:solidFill>
            <a:ln w="12700">
              <a:solidFill>
                <a:srgbClr val="000000"/>
              </a:solidFill>
            </a:ln>
          </p:spPr>
        </p:sp>
        <p:sp>
          <p:nvSpPr>
            <p:cNvPr id="10" name="Freeform 10">
              <a:extLst>
                <a:ext uri="{FF2B5EF4-FFF2-40B4-BE49-F238E27FC236}">
                  <a16:creationId xmlns:a16="http://schemas.microsoft.com/office/drawing/2014/main" id="{AD5F85F5-B470-02C8-FE2A-88FFCBDDF0CC}"/>
                </a:ext>
              </a:extLst>
            </p:cNvPr>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DE59"/>
            </a:solidFill>
          </p:spPr>
        </p:sp>
      </p:grpSp>
      <p:grpSp>
        <p:nvGrpSpPr>
          <p:cNvPr id="11" name="Group 11">
            <a:extLst>
              <a:ext uri="{FF2B5EF4-FFF2-40B4-BE49-F238E27FC236}">
                <a16:creationId xmlns:a16="http://schemas.microsoft.com/office/drawing/2014/main" id="{C45FCA91-3AF5-2D9E-54BD-2FB21E72AD52}"/>
              </a:ext>
            </a:extLst>
          </p:cNvPr>
          <p:cNvGrpSpPr>
            <a:grpSpLocks noChangeAspect="1"/>
          </p:cNvGrpSpPr>
          <p:nvPr/>
        </p:nvGrpSpPr>
        <p:grpSpPr>
          <a:xfrm>
            <a:off x="6079954" y="6644345"/>
            <a:ext cx="3076201" cy="3177100"/>
            <a:chOff x="0" y="0"/>
            <a:chExt cx="6350000" cy="6558280"/>
          </a:xfrm>
        </p:grpSpPr>
        <p:sp>
          <p:nvSpPr>
            <p:cNvPr id="12" name="Freeform 12">
              <a:extLst>
                <a:ext uri="{FF2B5EF4-FFF2-40B4-BE49-F238E27FC236}">
                  <a16:creationId xmlns:a16="http://schemas.microsoft.com/office/drawing/2014/main" id="{C9FBE64C-496F-2C09-1BB6-38C439B5075A}"/>
                </a:ext>
              </a:extLst>
            </p:cNvPr>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000000">
                <a:alpha val="0"/>
              </a:srgbClr>
            </a:solidFill>
            <a:ln w="12700">
              <a:solidFill>
                <a:srgbClr val="000000"/>
              </a:solidFill>
            </a:ln>
          </p:spPr>
        </p:sp>
        <p:sp>
          <p:nvSpPr>
            <p:cNvPr id="13" name="Freeform 13">
              <a:extLst>
                <a:ext uri="{FF2B5EF4-FFF2-40B4-BE49-F238E27FC236}">
                  <a16:creationId xmlns:a16="http://schemas.microsoft.com/office/drawing/2014/main" id="{BAC4F78E-5690-C01E-FD0E-1C954FB96B05}"/>
                </a:ext>
              </a:extLst>
            </p:cNvPr>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DE59"/>
            </a:solidFill>
          </p:spPr>
        </p:sp>
      </p:grpSp>
      <p:grpSp>
        <p:nvGrpSpPr>
          <p:cNvPr id="14" name="Group 14">
            <a:extLst>
              <a:ext uri="{FF2B5EF4-FFF2-40B4-BE49-F238E27FC236}">
                <a16:creationId xmlns:a16="http://schemas.microsoft.com/office/drawing/2014/main" id="{01F04540-EA8F-27BD-80C5-D58E2AFF0A4F}"/>
              </a:ext>
            </a:extLst>
          </p:cNvPr>
          <p:cNvGrpSpPr/>
          <p:nvPr/>
        </p:nvGrpSpPr>
        <p:grpSpPr>
          <a:xfrm>
            <a:off x="9946730" y="4045060"/>
            <a:ext cx="1029057" cy="1029057"/>
            <a:chOff x="0" y="0"/>
            <a:chExt cx="812800" cy="812800"/>
          </a:xfrm>
        </p:grpSpPr>
        <p:sp>
          <p:nvSpPr>
            <p:cNvPr id="15" name="Freeform 15">
              <a:extLst>
                <a:ext uri="{FF2B5EF4-FFF2-40B4-BE49-F238E27FC236}">
                  <a16:creationId xmlns:a16="http://schemas.microsoft.com/office/drawing/2014/main" id="{8F74FC13-69FD-4CAF-F5BC-041CEE41CDC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9D23"/>
            </a:solidFill>
          </p:spPr>
        </p:sp>
        <p:sp>
          <p:nvSpPr>
            <p:cNvPr id="16" name="TextBox 16">
              <a:extLst>
                <a:ext uri="{FF2B5EF4-FFF2-40B4-BE49-F238E27FC236}">
                  <a16:creationId xmlns:a16="http://schemas.microsoft.com/office/drawing/2014/main" id="{D28B9355-D492-DFA6-19F1-624E52583145}"/>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7" name="TextBox 17">
            <a:extLst>
              <a:ext uri="{FF2B5EF4-FFF2-40B4-BE49-F238E27FC236}">
                <a16:creationId xmlns:a16="http://schemas.microsoft.com/office/drawing/2014/main" id="{9B6738F3-8BB2-FD2C-5E18-1555FD2DBA6E}"/>
              </a:ext>
            </a:extLst>
          </p:cNvPr>
          <p:cNvSpPr txBox="1"/>
          <p:nvPr/>
        </p:nvSpPr>
        <p:spPr>
          <a:xfrm>
            <a:off x="1028700" y="4446071"/>
            <a:ext cx="3255770" cy="605682"/>
          </a:xfrm>
          <a:prstGeom prst="rect">
            <a:avLst/>
          </a:prstGeom>
        </p:spPr>
        <p:txBody>
          <a:bodyPr lIns="0" tIns="0" rIns="0" bIns="0" rtlCol="0" anchor="t">
            <a:spAutoFit/>
          </a:bodyPr>
          <a:lstStyle/>
          <a:p>
            <a:pPr>
              <a:lnSpc>
                <a:spcPts val="4940"/>
              </a:lnSpc>
              <a:spcBef>
                <a:spcPct val="0"/>
              </a:spcBef>
            </a:pPr>
            <a:r>
              <a:rPr lang="en-US" sz="3529">
                <a:solidFill>
                  <a:srgbClr val="000000"/>
                </a:solidFill>
                <a:latin typeface="Lato Bold"/>
              </a:rPr>
              <a:t>ABOUT</a:t>
            </a:r>
          </a:p>
        </p:txBody>
      </p:sp>
      <p:grpSp>
        <p:nvGrpSpPr>
          <p:cNvPr id="18" name="Group 18">
            <a:extLst>
              <a:ext uri="{FF2B5EF4-FFF2-40B4-BE49-F238E27FC236}">
                <a16:creationId xmlns:a16="http://schemas.microsoft.com/office/drawing/2014/main" id="{ADE25E91-DFC5-0223-9FE0-22E2064365F7}"/>
              </a:ext>
            </a:extLst>
          </p:cNvPr>
          <p:cNvGrpSpPr/>
          <p:nvPr/>
        </p:nvGrpSpPr>
        <p:grpSpPr>
          <a:xfrm>
            <a:off x="9946730" y="7718366"/>
            <a:ext cx="1029057" cy="1029057"/>
            <a:chOff x="0" y="0"/>
            <a:chExt cx="812800" cy="812800"/>
          </a:xfrm>
        </p:grpSpPr>
        <p:sp>
          <p:nvSpPr>
            <p:cNvPr id="19" name="Freeform 19">
              <a:extLst>
                <a:ext uri="{FF2B5EF4-FFF2-40B4-BE49-F238E27FC236}">
                  <a16:creationId xmlns:a16="http://schemas.microsoft.com/office/drawing/2014/main" id="{8D8986F2-8A24-47D7-268C-1DA10DE1F7E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9D23"/>
            </a:solidFill>
          </p:spPr>
        </p:sp>
        <p:sp>
          <p:nvSpPr>
            <p:cNvPr id="20" name="TextBox 20">
              <a:extLst>
                <a:ext uri="{FF2B5EF4-FFF2-40B4-BE49-F238E27FC236}">
                  <a16:creationId xmlns:a16="http://schemas.microsoft.com/office/drawing/2014/main" id="{78541B9E-C3CB-36C5-6C4D-20BA07DB599D}"/>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1" name="Group 21">
            <a:extLst>
              <a:ext uri="{FF2B5EF4-FFF2-40B4-BE49-F238E27FC236}">
                <a16:creationId xmlns:a16="http://schemas.microsoft.com/office/drawing/2014/main" id="{841453C5-8224-ECD6-54DD-3D17D6E7C4E4}"/>
              </a:ext>
            </a:extLst>
          </p:cNvPr>
          <p:cNvGrpSpPr/>
          <p:nvPr/>
        </p:nvGrpSpPr>
        <p:grpSpPr>
          <a:xfrm>
            <a:off x="615554" y="285788"/>
            <a:ext cx="17081202" cy="1769077"/>
            <a:chOff x="0" y="0"/>
            <a:chExt cx="22774936" cy="2358769"/>
          </a:xfrm>
        </p:grpSpPr>
        <p:sp>
          <p:nvSpPr>
            <p:cNvPr id="22" name="Freeform 22">
              <a:extLst>
                <a:ext uri="{FF2B5EF4-FFF2-40B4-BE49-F238E27FC236}">
                  <a16:creationId xmlns:a16="http://schemas.microsoft.com/office/drawing/2014/main" id="{4AC0E6DF-913C-EEB3-B96B-69E2664BA23C}"/>
                </a:ext>
              </a:extLst>
            </p:cNvPr>
            <p:cNvSpPr/>
            <p:nvPr/>
          </p:nvSpPr>
          <p:spPr>
            <a:xfrm>
              <a:off x="0" y="447395"/>
              <a:ext cx="1568460" cy="572027"/>
            </a:xfrm>
            <a:custGeom>
              <a:avLst/>
              <a:gdLst/>
              <a:ahLst/>
              <a:cxnLst/>
              <a:rect l="l" t="t" r="r" b="b"/>
              <a:pathLst>
                <a:path w="1568460" h="572027">
                  <a:moveTo>
                    <a:pt x="0" y="0"/>
                  </a:moveTo>
                  <a:lnTo>
                    <a:pt x="1568460" y="0"/>
                  </a:lnTo>
                  <a:lnTo>
                    <a:pt x="1568460" y="572027"/>
                  </a:lnTo>
                  <a:lnTo>
                    <a:pt x="0" y="572027"/>
                  </a:lnTo>
                  <a:lnTo>
                    <a:pt x="0" y="0"/>
                  </a:lnTo>
                  <a:close/>
                </a:path>
              </a:pathLst>
            </a:custGeom>
            <a:blipFill>
              <a:blip r:embed="rId3"/>
              <a:stretch>
                <a:fillRect/>
              </a:stretch>
            </a:blipFill>
          </p:spPr>
        </p:sp>
        <p:sp>
          <p:nvSpPr>
            <p:cNvPr id="23" name="AutoShape 23">
              <a:extLst>
                <a:ext uri="{FF2B5EF4-FFF2-40B4-BE49-F238E27FC236}">
                  <a16:creationId xmlns:a16="http://schemas.microsoft.com/office/drawing/2014/main" id="{DA2B9CA5-5DC8-7BE2-C5F8-E04C9D065367}"/>
                </a:ext>
              </a:extLst>
            </p:cNvPr>
            <p:cNvSpPr/>
            <p:nvPr/>
          </p:nvSpPr>
          <p:spPr>
            <a:xfrm flipV="1">
              <a:off x="1581160" y="380162"/>
              <a:ext cx="0" cy="706493"/>
            </a:xfrm>
            <a:prstGeom prst="line">
              <a:avLst/>
            </a:prstGeom>
            <a:ln w="25400" cap="flat">
              <a:solidFill>
                <a:srgbClr val="F09D23"/>
              </a:solidFill>
              <a:prstDash val="solid"/>
              <a:headEnd type="none" w="sm" len="sm"/>
              <a:tailEnd type="none" w="sm" len="sm"/>
            </a:ln>
          </p:spPr>
        </p:sp>
        <p:sp>
          <p:nvSpPr>
            <p:cNvPr id="24" name="TextBox 24">
              <a:extLst>
                <a:ext uri="{FF2B5EF4-FFF2-40B4-BE49-F238E27FC236}">
                  <a16:creationId xmlns:a16="http://schemas.microsoft.com/office/drawing/2014/main" id="{439F4492-7379-96D8-7455-90197A6FA0EB}"/>
                </a:ext>
              </a:extLst>
            </p:cNvPr>
            <p:cNvSpPr txBox="1"/>
            <p:nvPr/>
          </p:nvSpPr>
          <p:spPr>
            <a:xfrm>
              <a:off x="1725784" y="407018"/>
              <a:ext cx="9223394" cy="812800"/>
            </a:xfrm>
            <a:prstGeom prst="rect">
              <a:avLst/>
            </a:prstGeom>
          </p:spPr>
          <p:txBody>
            <a:bodyPr lIns="0" tIns="0" rIns="0" bIns="0" rtlCol="0" anchor="t">
              <a:spAutoFit/>
            </a:bodyPr>
            <a:lstStyle/>
            <a:p>
              <a:pPr>
                <a:lnSpc>
                  <a:spcPts val="2400"/>
                </a:lnSpc>
              </a:pPr>
              <a:r>
                <a:rPr lang="en-US" sz="2000">
                  <a:solidFill>
                    <a:srgbClr val="545454"/>
                  </a:solidFill>
                  <a:latin typeface="Garet Bold"/>
                </a:rPr>
                <a:t>NETRARIT Foundation (NRiT)</a:t>
              </a:r>
            </a:p>
            <a:p>
              <a:pPr>
                <a:lnSpc>
                  <a:spcPts val="2400"/>
                </a:lnSpc>
                <a:spcBef>
                  <a:spcPct val="0"/>
                </a:spcBef>
              </a:pPr>
              <a:endParaRPr lang="en-US" sz="2000">
                <a:solidFill>
                  <a:srgbClr val="545454"/>
                </a:solidFill>
                <a:latin typeface="Garet Bold"/>
              </a:endParaRPr>
            </a:p>
          </p:txBody>
        </p:sp>
        <p:sp>
          <p:nvSpPr>
            <p:cNvPr id="25" name="TextBox 25">
              <a:extLst>
                <a:ext uri="{FF2B5EF4-FFF2-40B4-BE49-F238E27FC236}">
                  <a16:creationId xmlns:a16="http://schemas.microsoft.com/office/drawing/2014/main" id="{297E584C-CC69-1DA9-D304-5F8BE2FD8019}"/>
                </a:ext>
              </a:extLst>
            </p:cNvPr>
            <p:cNvSpPr txBox="1"/>
            <p:nvPr/>
          </p:nvSpPr>
          <p:spPr>
            <a:xfrm>
              <a:off x="1725784" y="816780"/>
              <a:ext cx="9223394" cy="307975"/>
            </a:xfrm>
            <a:prstGeom prst="rect">
              <a:avLst/>
            </a:prstGeom>
          </p:spPr>
          <p:txBody>
            <a:bodyPr lIns="0" tIns="0" rIns="0" bIns="0" rtlCol="0" anchor="t">
              <a:spAutoFit/>
            </a:bodyPr>
            <a:lstStyle/>
            <a:p>
              <a:pPr>
                <a:lnSpc>
                  <a:spcPts val="1919"/>
                </a:lnSpc>
                <a:spcBef>
                  <a:spcPct val="0"/>
                </a:spcBef>
              </a:pPr>
              <a:r>
                <a:rPr lang="en-US" sz="1599">
                  <a:solidFill>
                    <a:srgbClr val="545454"/>
                  </a:solidFill>
                  <a:latin typeface="Garet Bold"/>
                </a:rPr>
                <a:t>Technology Business Incubator </a:t>
              </a:r>
            </a:p>
          </p:txBody>
        </p:sp>
        <p:sp>
          <p:nvSpPr>
            <p:cNvPr id="26" name="TextBox 26">
              <a:extLst>
                <a:ext uri="{FF2B5EF4-FFF2-40B4-BE49-F238E27FC236}">
                  <a16:creationId xmlns:a16="http://schemas.microsoft.com/office/drawing/2014/main" id="{74899BC2-4C37-E3B5-0FB7-3176544D166C}"/>
                </a:ext>
              </a:extLst>
            </p:cNvPr>
            <p:cNvSpPr txBox="1"/>
            <p:nvPr/>
          </p:nvSpPr>
          <p:spPr>
            <a:xfrm>
              <a:off x="6278500" y="-28575"/>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Hosted By </a:t>
              </a:r>
            </a:p>
          </p:txBody>
        </p:sp>
        <p:sp>
          <p:nvSpPr>
            <p:cNvPr id="27" name="TextBox 27">
              <a:extLst>
                <a:ext uri="{FF2B5EF4-FFF2-40B4-BE49-F238E27FC236}">
                  <a16:creationId xmlns:a16="http://schemas.microsoft.com/office/drawing/2014/main" id="{B3164D4A-5E66-21D6-5816-0B24D2374DFC}"/>
                </a:ext>
              </a:extLst>
            </p:cNvPr>
            <p:cNvSpPr txBox="1"/>
            <p:nvPr/>
          </p:nvSpPr>
          <p:spPr>
            <a:xfrm>
              <a:off x="12145177" y="15460"/>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Supported By</a:t>
              </a:r>
            </a:p>
          </p:txBody>
        </p:sp>
        <p:sp>
          <p:nvSpPr>
            <p:cNvPr id="28" name="Freeform 28">
              <a:extLst>
                <a:ext uri="{FF2B5EF4-FFF2-40B4-BE49-F238E27FC236}">
                  <a16:creationId xmlns:a16="http://schemas.microsoft.com/office/drawing/2014/main" id="{E8A40B60-2150-E5D8-8369-680D1D3B5CF8}"/>
                </a:ext>
              </a:extLst>
            </p:cNvPr>
            <p:cNvSpPr/>
            <p:nvPr/>
          </p:nvSpPr>
          <p:spPr>
            <a:xfrm>
              <a:off x="6787553" y="601261"/>
              <a:ext cx="894739" cy="894739"/>
            </a:xfrm>
            <a:custGeom>
              <a:avLst/>
              <a:gdLst/>
              <a:ahLst/>
              <a:cxnLst/>
              <a:rect l="l" t="t" r="r" b="b"/>
              <a:pathLst>
                <a:path w="894739" h="894739">
                  <a:moveTo>
                    <a:pt x="0" y="0"/>
                  </a:moveTo>
                  <a:lnTo>
                    <a:pt x="894739" y="0"/>
                  </a:lnTo>
                  <a:lnTo>
                    <a:pt x="894739" y="894738"/>
                  </a:lnTo>
                  <a:lnTo>
                    <a:pt x="0" y="894738"/>
                  </a:lnTo>
                  <a:lnTo>
                    <a:pt x="0" y="0"/>
                  </a:lnTo>
                  <a:close/>
                </a:path>
              </a:pathLst>
            </a:custGeom>
            <a:blipFill>
              <a:blip r:embed="rId4"/>
              <a:stretch>
                <a:fillRect/>
              </a:stretch>
            </a:blipFill>
          </p:spPr>
        </p:sp>
        <p:sp>
          <p:nvSpPr>
            <p:cNvPr id="29" name="Freeform 29">
              <a:extLst>
                <a:ext uri="{FF2B5EF4-FFF2-40B4-BE49-F238E27FC236}">
                  <a16:creationId xmlns:a16="http://schemas.microsoft.com/office/drawing/2014/main" id="{AE92CEA0-2953-C348-632D-A8E9A8DD200E}"/>
                </a:ext>
              </a:extLst>
            </p:cNvPr>
            <p:cNvSpPr/>
            <p:nvPr/>
          </p:nvSpPr>
          <p:spPr>
            <a:xfrm>
              <a:off x="9685021" y="503788"/>
              <a:ext cx="1428259" cy="1009898"/>
            </a:xfrm>
            <a:custGeom>
              <a:avLst/>
              <a:gdLst/>
              <a:ahLst/>
              <a:cxnLst/>
              <a:rect l="l" t="t" r="r" b="b"/>
              <a:pathLst>
                <a:path w="1428259" h="1009898">
                  <a:moveTo>
                    <a:pt x="0" y="0"/>
                  </a:moveTo>
                  <a:lnTo>
                    <a:pt x="1428258" y="0"/>
                  </a:lnTo>
                  <a:lnTo>
                    <a:pt x="1428258" y="1009898"/>
                  </a:lnTo>
                  <a:lnTo>
                    <a:pt x="0" y="1009898"/>
                  </a:lnTo>
                  <a:lnTo>
                    <a:pt x="0" y="0"/>
                  </a:lnTo>
                  <a:close/>
                </a:path>
              </a:pathLst>
            </a:custGeom>
            <a:blipFill>
              <a:blip r:embed="rId5"/>
              <a:stretch>
                <a:fillRect/>
              </a:stretch>
            </a:blipFill>
          </p:spPr>
        </p:sp>
        <p:sp>
          <p:nvSpPr>
            <p:cNvPr id="30" name="Freeform 30">
              <a:extLst>
                <a:ext uri="{FF2B5EF4-FFF2-40B4-BE49-F238E27FC236}">
                  <a16:creationId xmlns:a16="http://schemas.microsoft.com/office/drawing/2014/main" id="{7956315E-8B4F-EC98-340C-80F067C1FF08}"/>
                </a:ext>
              </a:extLst>
            </p:cNvPr>
            <p:cNvSpPr/>
            <p:nvPr/>
          </p:nvSpPr>
          <p:spPr>
            <a:xfrm>
              <a:off x="7845920" y="661243"/>
              <a:ext cx="1793520" cy="694989"/>
            </a:xfrm>
            <a:custGeom>
              <a:avLst/>
              <a:gdLst/>
              <a:ahLst/>
              <a:cxnLst/>
              <a:rect l="l" t="t" r="r" b="b"/>
              <a:pathLst>
                <a:path w="1793520" h="694989">
                  <a:moveTo>
                    <a:pt x="0" y="0"/>
                  </a:moveTo>
                  <a:lnTo>
                    <a:pt x="1793520" y="0"/>
                  </a:lnTo>
                  <a:lnTo>
                    <a:pt x="1793520" y="694989"/>
                  </a:lnTo>
                  <a:lnTo>
                    <a:pt x="0" y="694989"/>
                  </a:lnTo>
                  <a:lnTo>
                    <a:pt x="0" y="0"/>
                  </a:lnTo>
                  <a:close/>
                </a:path>
              </a:pathLst>
            </a:custGeom>
            <a:blipFill>
              <a:blip r:embed="rId6"/>
              <a:stretch>
                <a:fillRect/>
              </a:stretch>
            </a:blipFill>
          </p:spPr>
        </p:sp>
        <p:sp>
          <p:nvSpPr>
            <p:cNvPr id="31" name="Freeform 31">
              <a:extLst>
                <a:ext uri="{FF2B5EF4-FFF2-40B4-BE49-F238E27FC236}">
                  <a16:creationId xmlns:a16="http://schemas.microsoft.com/office/drawing/2014/main" id="{C1000C74-F79C-FF85-273D-359817615E80}"/>
                </a:ext>
              </a:extLst>
            </p:cNvPr>
            <p:cNvSpPr/>
            <p:nvPr/>
          </p:nvSpPr>
          <p:spPr>
            <a:xfrm>
              <a:off x="16162336" y="651916"/>
              <a:ext cx="1748570" cy="635007"/>
            </a:xfrm>
            <a:custGeom>
              <a:avLst/>
              <a:gdLst/>
              <a:ahLst/>
              <a:cxnLst/>
              <a:rect l="l" t="t" r="r" b="b"/>
              <a:pathLst>
                <a:path w="1748570" h="635007">
                  <a:moveTo>
                    <a:pt x="0" y="0"/>
                  </a:moveTo>
                  <a:lnTo>
                    <a:pt x="1748571" y="0"/>
                  </a:lnTo>
                  <a:lnTo>
                    <a:pt x="1748571" y="635007"/>
                  </a:lnTo>
                  <a:lnTo>
                    <a:pt x="0" y="635007"/>
                  </a:lnTo>
                  <a:lnTo>
                    <a:pt x="0" y="0"/>
                  </a:lnTo>
                  <a:close/>
                </a:path>
              </a:pathLst>
            </a:custGeom>
            <a:blipFill>
              <a:blip r:embed="rId7"/>
              <a:stretch>
                <a:fillRect/>
              </a:stretch>
            </a:blipFill>
          </p:spPr>
        </p:sp>
        <p:sp>
          <p:nvSpPr>
            <p:cNvPr id="32" name="Freeform 32">
              <a:extLst>
                <a:ext uri="{FF2B5EF4-FFF2-40B4-BE49-F238E27FC236}">
                  <a16:creationId xmlns:a16="http://schemas.microsoft.com/office/drawing/2014/main" id="{410B8F09-DD86-B110-EFB8-18F79429B274}"/>
                </a:ext>
              </a:extLst>
            </p:cNvPr>
            <p:cNvSpPr/>
            <p:nvPr/>
          </p:nvSpPr>
          <p:spPr>
            <a:xfrm>
              <a:off x="11266960" y="651916"/>
              <a:ext cx="2241623" cy="635007"/>
            </a:xfrm>
            <a:custGeom>
              <a:avLst/>
              <a:gdLst/>
              <a:ahLst/>
              <a:cxnLst/>
              <a:rect l="l" t="t" r="r" b="b"/>
              <a:pathLst>
                <a:path w="2241623" h="635007">
                  <a:moveTo>
                    <a:pt x="0" y="0"/>
                  </a:moveTo>
                  <a:lnTo>
                    <a:pt x="2241622" y="0"/>
                  </a:lnTo>
                  <a:lnTo>
                    <a:pt x="2241622" y="635007"/>
                  </a:lnTo>
                  <a:lnTo>
                    <a:pt x="0" y="635007"/>
                  </a:lnTo>
                  <a:lnTo>
                    <a:pt x="0" y="0"/>
                  </a:lnTo>
                  <a:close/>
                </a:path>
              </a:pathLst>
            </a:custGeom>
            <a:blipFill>
              <a:blip r:embed="rId8"/>
              <a:stretch>
                <a:fillRect/>
              </a:stretch>
            </a:blipFill>
          </p:spPr>
        </p:sp>
        <p:sp>
          <p:nvSpPr>
            <p:cNvPr id="33" name="Freeform 33">
              <a:extLst>
                <a:ext uri="{FF2B5EF4-FFF2-40B4-BE49-F238E27FC236}">
                  <a16:creationId xmlns:a16="http://schemas.microsoft.com/office/drawing/2014/main" id="{AB5AA993-7FC6-418B-E0C2-BB04B7C75286}"/>
                </a:ext>
              </a:extLst>
            </p:cNvPr>
            <p:cNvSpPr/>
            <p:nvPr/>
          </p:nvSpPr>
          <p:spPr>
            <a:xfrm>
              <a:off x="13686382" y="591934"/>
              <a:ext cx="2514054" cy="754971"/>
            </a:xfrm>
            <a:custGeom>
              <a:avLst/>
              <a:gdLst/>
              <a:ahLst/>
              <a:cxnLst/>
              <a:rect l="l" t="t" r="r" b="b"/>
              <a:pathLst>
                <a:path w="2514054" h="754971">
                  <a:moveTo>
                    <a:pt x="0" y="0"/>
                  </a:moveTo>
                  <a:lnTo>
                    <a:pt x="2514054" y="0"/>
                  </a:lnTo>
                  <a:lnTo>
                    <a:pt x="2514054" y="754971"/>
                  </a:lnTo>
                  <a:lnTo>
                    <a:pt x="0" y="754971"/>
                  </a:lnTo>
                  <a:lnTo>
                    <a:pt x="0" y="0"/>
                  </a:lnTo>
                  <a:close/>
                </a:path>
              </a:pathLst>
            </a:custGeom>
            <a:blipFill>
              <a:blip r:embed="rId9"/>
              <a:stretch>
                <a:fillRect/>
              </a:stretch>
            </a:blipFill>
          </p:spPr>
        </p:sp>
        <p:sp>
          <p:nvSpPr>
            <p:cNvPr id="34" name="AutoShape 34">
              <a:extLst>
                <a:ext uri="{FF2B5EF4-FFF2-40B4-BE49-F238E27FC236}">
                  <a16:creationId xmlns:a16="http://schemas.microsoft.com/office/drawing/2014/main" id="{B7C6158B-53AB-7E4E-C6AC-B3F2FB5FD0F5}"/>
                </a:ext>
              </a:extLst>
            </p:cNvPr>
            <p:cNvSpPr/>
            <p:nvPr/>
          </p:nvSpPr>
          <p:spPr>
            <a:xfrm flipV="1">
              <a:off x="11138679" y="314877"/>
              <a:ext cx="0" cy="1181122"/>
            </a:xfrm>
            <a:prstGeom prst="line">
              <a:avLst/>
            </a:prstGeom>
            <a:ln w="50800" cap="flat">
              <a:solidFill>
                <a:srgbClr val="9B9DAF"/>
              </a:solidFill>
              <a:prstDash val="solid"/>
              <a:headEnd type="none" w="sm" len="sm"/>
              <a:tailEnd type="none" w="sm" len="sm"/>
            </a:ln>
          </p:spPr>
        </p:sp>
        <p:sp>
          <p:nvSpPr>
            <p:cNvPr id="35" name="AutoShape 35">
              <a:extLst>
                <a:ext uri="{FF2B5EF4-FFF2-40B4-BE49-F238E27FC236}">
                  <a16:creationId xmlns:a16="http://schemas.microsoft.com/office/drawing/2014/main" id="{C8BF4FDF-758C-A331-3B09-7149381A2E83}"/>
                </a:ext>
              </a:extLst>
            </p:cNvPr>
            <p:cNvSpPr/>
            <p:nvPr/>
          </p:nvSpPr>
          <p:spPr>
            <a:xfrm flipV="1">
              <a:off x="18145360" y="389488"/>
              <a:ext cx="0" cy="1181122"/>
            </a:xfrm>
            <a:prstGeom prst="line">
              <a:avLst/>
            </a:prstGeom>
            <a:ln w="50800" cap="flat">
              <a:solidFill>
                <a:srgbClr val="9B9DAF"/>
              </a:solidFill>
              <a:prstDash val="solid"/>
              <a:headEnd type="none" w="sm" len="sm"/>
              <a:tailEnd type="none" w="sm" len="sm"/>
            </a:ln>
          </p:spPr>
        </p:sp>
        <p:sp>
          <p:nvSpPr>
            <p:cNvPr id="36" name="TextBox 36">
              <a:extLst>
                <a:ext uri="{FF2B5EF4-FFF2-40B4-BE49-F238E27FC236}">
                  <a16:creationId xmlns:a16="http://schemas.microsoft.com/office/drawing/2014/main" id="{72B876EB-22E1-2B2F-D97B-3CA73FCCE2C9}"/>
                </a:ext>
              </a:extLst>
            </p:cNvPr>
            <p:cNvSpPr txBox="1"/>
            <p:nvPr/>
          </p:nvSpPr>
          <p:spPr>
            <a:xfrm>
              <a:off x="17847407" y="15460"/>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IDEATHON2024 Co-Hosted by</a:t>
              </a:r>
            </a:p>
          </p:txBody>
        </p:sp>
        <p:sp>
          <p:nvSpPr>
            <p:cNvPr id="37" name="Freeform 37">
              <a:extLst>
                <a:ext uri="{FF2B5EF4-FFF2-40B4-BE49-F238E27FC236}">
                  <a16:creationId xmlns:a16="http://schemas.microsoft.com/office/drawing/2014/main" id="{5295E37B-592E-D6FB-8B8E-B78107A4D784}"/>
                </a:ext>
              </a:extLst>
            </p:cNvPr>
            <p:cNvSpPr/>
            <p:nvPr/>
          </p:nvSpPr>
          <p:spPr>
            <a:xfrm>
              <a:off x="18654430" y="479560"/>
              <a:ext cx="785069" cy="1034126"/>
            </a:xfrm>
            <a:custGeom>
              <a:avLst/>
              <a:gdLst/>
              <a:ahLst/>
              <a:cxnLst/>
              <a:rect l="l" t="t" r="r" b="b"/>
              <a:pathLst>
                <a:path w="785069" h="1034126">
                  <a:moveTo>
                    <a:pt x="0" y="0"/>
                  </a:moveTo>
                  <a:lnTo>
                    <a:pt x="785070" y="0"/>
                  </a:lnTo>
                  <a:lnTo>
                    <a:pt x="785070" y="1034126"/>
                  </a:lnTo>
                  <a:lnTo>
                    <a:pt x="0" y="1034126"/>
                  </a:lnTo>
                  <a:lnTo>
                    <a:pt x="0" y="0"/>
                  </a:lnTo>
                  <a:close/>
                </a:path>
              </a:pathLst>
            </a:custGeom>
            <a:blipFill>
              <a:blip r:embed="rId10"/>
              <a:stretch>
                <a:fillRect/>
              </a:stretch>
            </a:blipFill>
          </p:spPr>
        </p:sp>
        <p:sp>
          <p:nvSpPr>
            <p:cNvPr id="38" name="Freeform 38">
              <a:extLst>
                <a:ext uri="{FF2B5EF4-FFF2-40B4-BE49-F238E27FC236}">
                  <a16:creationId xmlns:a16="http://schemas.microsoft.com/office/drawing/2014/main" id="{E5391574-498F-C839-9F15-9B1EF42D91B1}"/>
                </a:ext>
              </a:extLst>
            </p:cNvPr>
            <p:cNvSpPr/>
            <p:nvPr/>
          </p:nvSpPr>
          <p:spPr>
            <a:xfrm>
              <a:off x="19879073" y="578709"/>
              <a:ext cx="851445" cy="921180"/>
            </a:xfrm>
            <a:custGeom>
              <a:avLst/>
              <a:gdLst/>
              <a:ahLst/>
              <a:cxnLst/>
              <a:rect l="l" t="t" r="r" b="b"/>
              <a:pathLst>
                <a:path w="851445" h="921180">
                  <a:moveTo>
                    <a:pt x="0" y="0"/>
                  </a:moveTo>
                  <a:lnTo>
                    <a:pt x="851445" y="0"/>
                  </a:lnTo>
                  <a:lnTo>
                    <a:pt x="851445" y="921181"/>
                  </a:lnTo>
                  <a:lnTo>
                    <a:pt x="0" y="921181"/>
                  </a:lnTo>
                  <a:lnTo>
                    <a:pt x="0" y="0"/>
                  </a:lnTo>
                  <a:close/>
                </a:path>
              </a:pathLst>
            </a:custGeom>
            <a:blipFill>
              <a:blip r:embed="rId11"/>
              <a:stretch>
                <a:fillRect l="-2246" r="-1247" b="-2309"/>
              </a:stretch>
            </a:blipFill>
          </p:spPr>
        </p:sp>
        <p:sp>
          <p:nvSpPr>
            <p:cNvPr id="39" name="Freeform 39">
              <a:extLst>
                <a:ext uri="{FF2B5EF4-FFF2-40B4-BE49-F238E27FC236}">
                  <a16:creationId xmlns:a16="http://schemas.microsoft.com/office/drawing/2014/main" id="{980E3592-C62C-B2E8-569D-687E4976C07B}"/>
                </a:ext>
              </a:extLst>
            </p:cNvPr>
            <p:cNvSpPr/>
            <p:nvPr/>
          </p:nvSpPr>
          <p:spPr>
            <a:xfrm>
              <a:off x="19185078" y="1646810"/>
              <a:ext cx="2239434" cy="711959"/>
            </a:xfrm>
            <a:custGeom>
              <a:avLst/>
              <a:gdLst/>
              <a:ahLst/>
              <a:cxnLst/>
              <a:rect l="l" t="t" r="r" b="b"/>
              <a:pathLst>
                <a:path w="2239434" h="711959">
                  <a:moveTo>
                    <a:pt x="0" y="0"/>
                  </a:moveTo>
                  <a:lnTo>
                    <a:pt x="2239434" y="0"/>
                  </a:lnTo>
                  <a:lnTo>
                    <a:pt x="2239434" y="711959"/>
                  </a:lnTo>
                  <a:lnTo>
                    <a:pt x="0" y="711959"/>
                  </a:lnTo>
                  <a:lnTo>
                    <a:pt x="0" y="0"/>
                  </a:lnTo>
                  <a:close/>
                </a:path>
              </a:pathLst>
            </a:custGeom>
            <a:blipFill>
              <a:blip r:embed="rId12"/>
              <a:stretch>
                <a:fillRect/>
              </a:stretch>
            </a:blipFill>
          </p:spPr>
        </p:sp>
        <p:sp>
          <p:nvSpPr>
            <p:cNvPr id="40" name="Freeform 40">
              <a:extLst>
                <a:ext uri="{FF2B5EF4-FFF2-40B4-BE49-F238E27FC236}">
                  <a16:creationId xmlns:a16="http://schemas.microsoft.com/office/drawing/2014/main" id="{91EC784C-5EB0-ADDE-8BF1-26604133E201}"/>
                </a:ext>
              </a:extLst>
            </p:cNvPr>
            <p:cNvSpPr/>
            <p:nvPr/>
          </p:nvSpPr>
          <p:spPr>
            <a:xfrm>
              <a:off x="21013069" y="451685"/>
              <a:ext cx="1118925" cy="1118925"/>
            </a:xfrm>
            <a:custGeom>
              <a:avLst/>
              <a:gdLst/>
              <a:ahLst/>
              <a:cxnLst/>
              <a:rect l="l" t="t" r="r" b="b"/>
              <a:pathLst>
                <a:path w="1118925" h="1118925">
                  <a:moveTo>
                    <a:pt x="0" y="0"/>
                  </a:moveTo>
                  <a:lnTo>
                    <a:pt x="1118925" y="0"/>
                  </a:lnTo>
                  <a:lnTo>
                    <a:pt x="1118925" y="1118925"/>
                  </a:lnTo>
                  <a:lnTo>
                    <a:pt x="0" y="1118925"/>
                  </a:lnTo>
                  <a:lnTo>
                    <a:pt x="0" y="0"/>
                  </a:lnTo>
                  <a:close/>
                </a:path>
              </a:pathLst>
            </a:custGeom>
            <a:blipFill>
              <a:blip r:embed="rId13"/>
              <a:stretch>
                <a:fillRect/>
              </a:stretch>
            </a:blipFill>
          </p:spPr>
        </p:sp>
      </p:grpSp>
      <p:pic>
        <p:nvPicPr>
          <p:cNvPr id="42" name="Picture 41">
            <a:extLst>
              <a:ext uri="{FF2B5EF4-FFF2-40B4-BE49-F238E27FC236}">
                <a16:creationId xmlns:a16="http://schemas.microsoft.com/office/drawing/2014/main" id="{76D46CCC-F0A2-21EF-E0EE-858DC7C3B49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72930" y="6783680"/>
            <a:ext cx="2721600" cy="2721600"/>
          </a:xfrm>
          <a:prstGeom prst="roundRect">
            <a:avLst/>
          </a:prstGeom>
          <a:ln>
            <a:noFill/>
          </a:ln>
          <a:effectLst>
            <a:softEdge rad="112500"/>
          </a:effectLst>
        </p:spPr>
      </p:pic>
      <p:sp>
        <p:nvSpPr>
          <p:cNvPr id="43" name="TextBox 42">
            <a:extLst>
              <a:ext uri="{FF2B5EF4-FFF2-40B4-BE49-F238E27FC236}">
                <a16:creationId xmlns:a16="http://schemas.microsoft.com/office/drawing/2014/main" id="{C235FE77-B0DB-3E4C-BD9C-BBABEFEF806C}"/>
              </a:ext>
            </a:extLst>
          </p:cNvPr>
          <p:cNvSpPr txBox="1"/>
          <p:nvPr/>
        </p:nvSpPr>
        <p:spPr>
          <a:xfrm>
            <a:off x="11072261" y="7164613"/>
            <a:ext cx="6673046" cy="2369880"/>
          </a:xfrm>
          <a:prstGeom prst="rect">
            <a:avLst/>
          </a:prstGeom>
          <a:noFill/>
        </p:spPr>
        <p:txBody>
          <a:bodyPr wrap="square" rtlCol="0">
            <a:spAutoFit/>
          </a:bodyPr>
          <a:lstStyle/>
          <a:p>
            <a:pPr algn="just"/>
            <a:r>
              <a:rPr lang="en-IN" sz="2400" b="1" dirty="0">
                <a:solidFill>
                  <a:srgbClr val="0D0D0D"/>
                </a:solidFill>
                <a:latin typeface="Times New Roman" panose="02020603050405020304" pitchFamily="18" charset="0"/>
                <a:cs typeface="Times New Roman" panose="02020603050405020304" pitchFamily="18" charset="0"/>
              </a:rPr>
              <a:t>Mr. Nikhil Patil ,</a:t>
            </a:r>
            <a:endParaRPr lang="en-IN" sz="2400" b="1" i="0" dirty="0">
              <a:solidFill>
                <a:srgbClr val="0D0D0D"/>
              </a:solidFill>
              <a:effectLst/>
              <a:latin typeface="Times New Roman" panose="02020603050405020304" pitchFamily="18" charset="0"/>
              <a:cs typeface="Times New Roman" panose="02020603050405020304" pitchFamily="18" charset="0"/>
            </a:endParaRPr>
          </a:p>
          <a:p>
            <a:pPr algn="just"/>
            <a:r>
              <a:rPr lang="en-IN" sz="2400" b="1" i="0" dirty="0">
                <a:solidFill>
                  <a:srgbClr val="0D0D0D"/>
                </a:solidFill>
                <a:effectLst/>
                <a:latin typeface="Times New Roman" panose="02020603050405020304" pitchFamily="18" charset="0"/>
                <a:cs typeface="Times New Roman" panose="02020603050405020304" pitchFamily="18" charset="0"/>
              </a:rPr>
              <a:t>User Experience (UX) Designer,</a:t>
            </a:r>
          </a:p>
          <a:p>
            <a:pPr algn="just"/>
            <a:r>
              <a:rPr lang="en-US" sz="2000" b="0" i="0" dirty="0">
                <a:solidFill>
                  <a:srgbClr val="0D0D0D"/>
                </a:solidFill>
                <a:effectLst/>
                <a:latin typeface="Times New Roman" panose="02020603050405020304" pitchFamily="18" charset="0"/>
                <a:cs typeface="Times New Roman" panose="02020603050405020304" pitchFamily="18" charset="0"/>
              </a:rPr>
              <a:t>Designs the user interface (UI) and user experience (UX) of the smart  application to ensure it is intuitive, user-friendly, and aesthetically pleasing. They conduct user research, create wireframes and prototypes, and collaborate closely with the software developer to implement UI/UX designs.</a:t>
            </a:r>
            <a:endParaRPr lang="en-IN" sz="2000" dirty="0">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F4EA22F3-9357-77A5-6389-50494FF4EAE5}"/>
              </a:ext>
            </a:extLst>
          </p:cNvPr>
          <p:cNvSpPr txBox="1"/>
          <p:nvPr/>
        </p:nvSpPr>
        <p:spPr>
          <a:xfrm>
            <a:off x="10975787" y="3467100"/>
            <a:ext cx="6855011" cy="2062103"/>
          </a:xfrm>
          <a:prstGeom prst="rect">
            <a:avLst/>
          </a:prstGeom>
          <a:noFill/>
        </p:spPr>
        <p:txBody>
          <a:bodyPr wrap="square" rtlCol="0">
            <a:spAutoFit/>
          </a:bodyPr>
          <a:lstStyle/>
          <a:p>
            <a:pPr algn="just"/>
            <a:r>
              <a:rPr lang="en-IN" sz="2400" b="1" i="0" dirty="0">
                <a:solidFill>
                  <a:srgbClr val="0D0D0D"/>
                </a:solidFill>
                <a:effectLst/>
                <a:latin typeface="Times New Roman" panose="02020603050405020304" pitchFamily="18" charset="0"/>
                <a:cs typeface="Times New Roman" panose="02020603050405020304" pitchFamily="18" charset="0"/>
              </a:rPr>
              <a:t>Mr. Shivaji Sawant ,</a:t>
            </a:r>
          </a:p>
          <a:p>
            <a:pPr algn="just"/>
            <a:r>
              <a:rPr lang="en-IN" sz="2400" b="1" i="0" dirty="0">
                <a:solidFill>
                  <a:srgbClr val="0D0D0D"/>
                </a:solidFill>
                <a:effectLst/>
                <a:latin typeface="Times New Roman" panose="02020603050405020304" pitchFamily="18" charset="0"/>
                <a:cs typeface="Times New Roman" panose="02020603050405020304" pitchFamily="18" charset="0"/>
              </a:rPr>
              <a:t>Hardware Specialist, Software Developer,</a:t>
            </a:r>
            <a:endParaRPr lang="en-IN" sz="2400" dirty="0">
              <a:latin typeface="Times New Roman" panose="02020603050405020304" pitchFamily="18" charset="0"/>
              <a:cs typeface="Times New Roman" panose="02020603050405020304" pitchFamily="18" charset="0"/>
            </a:endParaRPr>
          </a:p>
          <a:p>
            <a:pPr algn="just"/>
            <a:r>
              <a:rPr lang="en-US" sz="2000" b="0" i="0" dirty="0">
                <a:solidFill>
                  <a:srgbClr val="0D0D0D"/>
                </a:solidFill>
                <a:effectLst/>
                <a:latin typeface="Times New Roman" panose="02020603050405020304" pitchFamily="18" charset="0"/>
                <a:cs typeface="Times New Roman" panose="02020603050405020304" pitchFamily="18" charset="0"/>
              </a:rPr>
              <a:t>Develops the software application for controlling and monitoring the smart  system. This includes programming the microcontrollers, developing the user interface, and implementing communication protocols.</a:t>
            </a:r>
            <a:endParaRPr lang="en-IN" sz="2000" dirty="0">
              <a:latin typeface="Times New Roman" panose="02020603050405020304" pitchFamily="18" charset="0"/>
              <a:cs typeface="Times New Roman" panose="02020603050405020304" pitchFamily="18" charset="0"/>
            </a:endParaRPr>
          </a:p>
        </p:txBody>
      </p:sp>
      <p:pic>
        <p:nvPicPr>
          <p:cNvPr id="48" name="Picture 47">
            <a:extLst>
              <a:ext uri="{FF2B5EF4-FFF2-40B4-BE49-F238E27FC236}">
                <a16:creationId xmlns:a16="http://schemas.microsoft.com/office/drawing/2014/main" id="{A3710ABB-B8E8-5107-5B64-10DF22F5CCD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72931" y="3254747"/>
            <a:ext cx="2598742" cy="2549385"/>
          </a:xfrm>
          <a:prstGeom prst="roundRect">
            <a:avLst/>
          </a:prstGeom>
          <a:ln>
            <a:noFill/>
          </a:ln>
          <a:effectLst>
            <a:softEdge rad="112500"/>
          </a:effectLst>
        </p:spPr>
      </p:pic>
    </p:spTree>
    <p:extLst>
      <p:ext uri="{BB962C8B-B14F-4D97-AF65-F5344CB8AC3E}">
        <p14:creationId xmlns:p14="http://schemas.microsoft.com/office/powerpoint/2010/main" val="2011285392"/>
      </p:ext>
    </p:extLst>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down)">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down)">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down)">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539695" cy="8389620"/>
          </a:xfrm>
          <a:custGeom>
            <a:avLst/>
            <a:gdLst/>
            <a:ahLst/>
            <a:cxnLst/>
            <a:rect l="l" t="t" r="r" b="b"/>
            <a:pathLst>
              <a:path w="18539695" h="8389620">
                <a:moveTo>
                  <a:pt x="0" y="0"/>
                </a:moveTo>
                <a:lnTo>
                  <a:pt x="18539695" y="0"/>
                </a:lnTo>
                <a:lnTo>
                  <a:pt x="18539695" y="8389620"/>
                </a:lnTo>
                <a:lnTo>
                  <a:pt x="0" y="8389620"/>
                </a:lnTo>
                <a:lnTo>
                  <a:pt x="0" y="0"/>
                </a:lnTo>
                <a:close/>
              </a:path>
            </a:pathLst>
          </a:custGeom>
          <a:blipFill>
            <a:blip r:embed="rId2">
              <a:alphaModFix amt="42000"/>
            </a:blip>
            <a:stretch>
              <a:fillRect l="-6565" r="-6565"/>
            </a:stretch>
          </a:blipFill>
        </p:spPr>
      </p:sp>
      <p:grpSp>
        <p:nvGrpSpPr>
          <p:cNvPr id="3" name="Group 3"/>
          <p:cNvGrpSpPr/>
          <p:nvPr/>
        </p:nvGrpSpPr>
        <p:grpSpPr>
          <a:xfrm rot="5400000">
            <a:off x="8023257" y="22257"/>
            <a:ext cx="2241485" cy="18288000"/>
            <a:chOff x="0" y="0"/>
            <a:chExt cx="590350" cy="4816593"/>
          </a:xfrm>
        </p:grpSpPr>
        <p:sp>
          <p:nvSpPr>
            <p:cNvPr id="4" name="Freeform 4"/>
            <p:cNvSpPr/>
            <p:nvPr/>
          </p:nvSpPr>
          <p:spPr>
            <a:xfrm>
              <a:off x="0" y="0"/>
              <a:ext cx="590350" cy="4816592"/>
            </a:xfrm>
            <a:custGeom>
              <a:avLst/>
              <a:gdLst/>
              <a:ahLst/>
              <a:cxnLst/>
              <a:rect l="l" t="t" r="r" b="b"/>
              <a:pathLst>
                <a:path w="590350" h="4816592">
                  <a:moveTo>
                    <a:pt x="0" y="0"/>
                  </a:moveTo>
                  <a:lnTo>
                    <a:pt x="590350" y="0"/>
                  </a:lnTo>
                  <a:lnTo>
                    <a:pt x="590350" y="4816592"/>
                  </a:lnTo>
                  <a:lnTo>
                    <a:pt x="0" y="4816592"/>
                  </a:lnTo>
                  <a:close/>
                </a:path>
              </a:pathLst>
            </a:custGeom>
            <a:solidFill>
              <a:srgbClr val="F09D23"/>
            </a:solidFill>
          </p:spPr>
        </p:sp>
        <p:sp>
          <p:nvSpPr>
            <p:cNvPr id="5" name="TextBox 5"/>
            <p:cNvSpPr txBox="1"/>
            <p:nvPr/>
          </p:nvSpPr>
          <p:spPr>
            <a:xfrm>
              <a:off x="0" y="-47625"/>
              <a:ext cx="590350" cy="4864218"/>
            </a:xfrm>
            <a:prstGeom prst="rect">
              <a:avLst/>
            </a:prstGeom>
          </p:spPr>
          <p:txBody>
            <a:bodyPr lIns="50800" tIns="50800" rIns="50800" bIns="50800" rtlCol="0" anchor="ctr"/>
            <a:lstStyle/>
            <a:p>
              <a:pPr algn="ctr">
                <a:lnSpc>
                  <a:spcPts val="2659"/>
                </a:lnSpc>
              </a:pPr>
              <a:endParaRPr/>
            </a:p>
          </p:txBody>
        </p:sp>
      </p:grpSp>
      <p:grpSp>
        <p:nvGrpSpPr>
          <p:cNvPr id="6" name="Group 6"/>
          <p:cNvGrpSpPr>
            <a:grpSpLocks noChangeAspect="1"/>
          </p:cNvGrpSpPr>
          <p:nvPr/>
        </p:nvGrpSpPr>
        <p:grpSpPr>
          <a:xfrm>
            <a:off x="11445307" y="2284575"/>
            <a:ext cx="4922458" cy="6615032"/>
            <a:chOff x="0" y="0"/>
            <a:chExt cx="3663950" cy="4923790"/>
          </a:xfrm>
        </p:grpSpPr>
        <p:sp>
          <p:nvSpPr>
            <p:cNvPr id="7" name="Freeform 7"/>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51280" r="-51280"/>
              </a:stretch>
            </a:blipFill>
          </p:spPr>
        </p:sp>
        <p:sp>
          <p:nvSpPr>
            <p:cNvPr id="8" name="Freeform 8"/>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id="9" name="TextBox 9"/>
          <p:cNvSpPr txBox="1"/>
          <p:nvPr/>
        </p:nvSpPr>
        <p:spPr>
          <a:xfrm>
            <a:off x="915485" y="2366959"/>
            <a:ext cx="6619244" cy="738238"/>
          </a:xfrm>
          <a:prstGeom prst="rect">
            <a:avLst/>
          </a:prstGeom>
        </p:spPr>
        <p:txBody>
          <a:bodyPr lIns="0" tIns="0" rIns="0" bIns="0" rtlCol="0" anchor="t">
            <a:spAutoFit/>
          </a:bodyPr>
          <a:lstStyle/>
          <a:p>
            <a:pPr>
              <a:lnSpc>
                <a:spcPts val="6018"/>
              </a:lnSpc>
              <a:spcBef>
                <a:spcPct val="0"/>
              </a:spcBef>
            </a:pPr>
            <a:r>
              <a:rPr lang="en-US" sz="4298" dirty="0">
                <a:solidFill>
                  <a:srgbClr val="F09D23"/>
                </a:solidFill>
                <a:latin typeface="League Spartan"/>
              </a:rPr>
              <a:t>PROBLEM STATEMENT</a:t>
            </a:r>
          </a:p>
        </p:txBody>
      </p:sp>
      <p:sp>
        <p:nvSpPr>
          <p:cNvPr id="10" name="AutoShape 10"/>
          <p:cNvSpPr/>
          <p:nvPr/>
        </p:nvSpPr>
        <p:spPr>
          <a:xfrm>
            <a:off x="916556" y="3124247"/>
            <a:ext cx="2618740" cy="0"/>
          </a:xfrm>
          <a:prstGeom prst="line">
            <a:avLst/>
          </a:prstGeom>
          <a:ln w="38100" cap="flat">
            <a:solidFill>
              <a:srgbClr val="000000"/>
            </a:solidFill>
            <a:prstDash val="solid"/>
            <a:headEnd type="none" w="sm" len="sm"/>
            <a:tailEnd type="none" w="sm" len="sm"/>
          </a:ln>
        </p:spPr>
      </p:sp>
      <p:sp>
        <p:nvSpPr>
          <p:cNvPr id="11" name="TextBox 11"/>
          <p:cNvSpPr txBox="1"/>
          <p:nvPr/>
        </p:nvSpPr>
        <p:spPr>
          <a:xfrm>
            <a:off x="915485" y="1824638"/>
            <a:ext cx="3255770" cy="628046"/>
          </a:xfrm>
          <a:prstGeom prst="rect">
            <a:avLst/>
          </a:prstGeom>
        </p:spPr>
        <p:txBody>
          <a:bodyPr lIns="0" tIns="0" rIns="0" bIns="0" rtlCol="0" anchor="t">
            <a:spAutoFit/>
          </a:bodyPr>
          <a:lstStyle/>
          <a:p>
            <a:pPr>
              <a:lnSpc>
                <a:spcPts val="5080"/>
              </a:lnSpc>
              <a:spcBef>
                <a:spcPct val="0"/>
              </a:spcBef>
            </a:pPr>
            <a:r>
              <a:rPr lang="en-US" sz="3629">
                <a:solidFill>
                  <a:srgbClr val="000000"/>
                </a:solidFill>
                <a:latin typeface="Lato Bold"/>
              </a:rPr>
              <a:t>ABOUT</a:t>
            </a:r>
          </a:p>
        </p:txBody>
      </p:sp>
      <p:grpSp>
        <p:nvGrpSpPr>
          <p:cNvPr id="12" name="Group 12"/>
          <p:cNvGrpSpPr/>
          <p:nvPr/>
        </p:nvGrpSpPr>
        <p:grpSpPr>
          <a:xfrm>
            <a:off x="603399" y="248937"/>
            <a:ext cx="17081202" cy="1769077"/>
            <a:chOff x="0" y="0"/>
            <a:chExt cx="22774936" cy="2358769"/>
          </a:xfrm>
        </p:grpSpPr>
        <p:sp>
          <p:nvSpPr>
            <p:cNvPr id="13" name="Freeform 13"/>
            <p:cNvSpPr/>
            <p:nvPr/>
          </p:nvSpPr>
          <p:spPr>
            <a:xfrm>
              <a:off x="0" y="447395"/>
              <a:ext cx="1568460" cy="572027"/>
            </a:xfrm>
            <a:custGeom>
              <a:avLst/>
              <a:gdLst/>
              <a:ahLst/>
              <a:cxnLst/>
              <a:rect l="l" t="t" r="r" b="b"/>
              <a:pathLst>
                <a:path w="1568460" h="572027">
                  <a:moveTo>
                    <a:pt x="0" y="0"/>
                  </a:moveTo>
                  <a:lnTo>
                    <a:pt x="1568460" y="0"/>
                  </a:lnTo>
                  <a:lnTo>
                    <a:pt x="1568460" y="572027"/>
                  </a:lnTo>
                  <a:lnTo>
                    <a:pt x="0" y="572027"/>
                  </a:lnTo>
                  <a:lnTo>
                    <a:pt x="0" y="0"/>
                  </a:lnTo>
                  <a:close/>
                </a:path>
              </a:pathLst>
            </a:custGeom>
            <a:blipFill>
              <a:blip r:embed="rId4"/>
              <a:stretch>
                <a:fillRect/>
              </a:stretch>
            </a:blipFill>
          </p:spPr>
        </p:sp>
        <p:sp>
          <p:nvSpPr>
            <p:cNvPr id="14" name="AutoShape 14"/>
            <p:cNvSpPr/>
            <p:nvPr/>
          </p:nvSpPr>
          <p:spPr>
            <a:xfrm flipV="1">
              <a:off x="1581160" y="380162"/>
              <a:ext cx="0" cy="706493"/>
            </a:xfrm>
            <a:prstGeom prst="line">
              <a:avLst/>
            </a:prstGeom>
            <a:ln w="25400" cap="flat">
              <a:solidFill>
                <a:srgbClr val="F09D23"/>
              </a:solidFill>
              <a:prstDash val="solid"/>
              <a:headEnd type="none" w="sm" len="sm"/>
              <a:tailEnd type="none" w="sm" len="sm"/>
            </a:ln>
          </p:spPr>
        </p:sp>
        <p:sp>
          <p:nvSpPr>
            <p:cNvPr id="15" name="TextBox 15"/>
            <p:cNvSpPr txBox="1"/>
            <p:nvPr/>
          </p:nvSpPr>
          <p:spPr>
            <a:xfrm>
              <a:off x="1725784" y="407018"/>
              <a:ext cx="9223394" cy="812800"/>
            </a:xfrm>
            <a:prstGeom prst="rect">
              <a:avLst/>
            </a:prstGeom>
          </p:spPr>
          <p:txBody>
            <a:bodyPr lIns="0" tIns="0" rIns="0" bIns="0" rtlCol="0" anchor="t">
              <a:spAutoFit/>
            </a:bodyPr>
            <a:lstStyle/>
            <a:p>
              <a:pPr>
                <a:lnSpc>
                  <a:spcPts val="2400"/>
                </a:lnSpc>
              </a:pPr>
              <a:r>
                <a:rPr lang="en-US" sz="2000">
                  <a:solidFill>
                    <a:srgbClr val="545454"/>
                  </a:solidFill>
                  <a:latin typeface="Garet Bold"/>
                </a:rPr>
                <a:t>NETRARIT Foundation (NRiT)</a:t>
              </a:r>
            </a:p>
            <a:p>
              <a:pPr>
                <a:lnSpc>
                  <a:spcPts val="2400"/>
                </a:lnSpc>
                <a:spcBef>
                  <a:spcPct val="0"/>
                </a:spcBef>
              </a:pPr>
              <a:endParaRPr lang="en-US" sz="2000">
                <a:solidFill>
                  <a:srgbClr val="545454"/>
                </a:solidFill>
                <a:latin typeface="Garet Bold"/>
              </a:endParaRPr>
            </a:p>
          </p:txBody>
        </p:sp>
        <p:sp>
          <p:nvSpPr>
            <p:cNvPr id="16" name="TextBox 16"/>
            <p:cNvSpPr txBox="1"/>
            <p:nvPr/>
          </p:nvSpPr>
          <p:spPr>
            <a:xfrm>
              <a:off x="1725784" y="816780"/>
              <a:ext cx="9223394" cy="307975"/>
            </a:xfrm>
            <a:prstGeom prst="rect">
              <a:avLst/>
            </a:prstGeom>
          </p:spPr>
          <p:txBody>
            <a:bodyPr lIns="0" tIns="0" rIns="0" bIns="0" rtlCol="0" anchor="t">
              <a:spAutoFit/>
            </a:bodyPr>
            <a:lstStyle/>
            <a:p>
              <a:pPr>
                <a:lnSpc>
                  <a:spcPts val="1919"/>
                </a:lnSpc>
                <a:spcBef>
                  <a:spcPct val="0"/>
                </a:spcBef>
              </a:pPr>
              <a:r>
                <a:rPr lang="en-US" sz="1599">
                  <a:solidFill>
                    <a:srgbClr val="545454"/>
                  </a:solidFill>
                  <a:latin typeface="Garet Bold"/>
                </a:rPr>
                <a:t>Technology Business Incubator </a:t>
              </a:r>
            </a:p>
          </p:txBody>
        </p:sp>
        <p:sp>
          <p:nvSpPr>
            <p:cNvPr id="17" name="TextBox 17"/>
            <p:cNvSpPr txBox="1"/>
            <p:nvPr/>
          </p:nvSpPr>
          <p:spPr>
            <a:xfrm>
              <a:off x="6278500" y="-28575"/>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Hosted By </a:t>
              </a:r>
            </a:p>
          </p:txBody>
        </p:sp>
        <p:sp>
          <p:nvSpPr>
            <p:cNvPr id="18" name="TextBox 18"/>
            <p:cNvSpPr txBox="1"/>
            <p:nvPr/>
          </p:nvSpPr>
          <p:spPr>
            <a:xfrm>
              <a:off x="12145177" y="15460"/>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Supported By</a:t>
              </a:r>
            </a:p>
          </p:txBody>
        </p:sp>
        <p:sp>
          <p:nvSpPr>
            <p:cNvPr id="19" name="Freeform 19"/>
            <p:cNvSpPr/>
            <p:nvPr/>
          </p:nvSpPr>
          <p:spPr>
            <a:xfrm>
              <a:off x="6787553" y="601261"/>
              <a:ext cx="894739" cy="894739"/>
            </a:xfrm>
            <a:custGeom>
              <a:avLst/>
              <a:gdLst/>
              <a:ahLst/>
              <a:cxnLst/>
              <a:rect l="l" t="t" r="r" b="b"/>
              <a:pathLst>
                <a:path w="894739" h="894739">
                  <a:moveTo>
                    <a:pt x="0" y="0"/>
                  </a:moveTo>
                  <a:lnTo>
                    <a:pt x="894739" y="0"/>
                  </a:lnTo>
                  <a:lnTo>
                    <a:pt x="894739" y="894738"/>
                  </a:lnTo>
                  <a:lnTo>
                    <a:pt x="0" y="894738"/>
                  </a:lnTo>
                  <a:lnTo>
                    <a:pt x="0" y="0"/>
                  </a:lnTo>
                  <a:close/>
                </a:path>
              </a:pathLst>
            </a:custGeom>
            <a:blipFill>
              <a:blip r:embed="rId5"/>
              <a:stretch>
                <a:fillRect/>
              </a:stretch>
            </a:blipFill>
          </p:spPr>
        </p:sp>
        <p:sp>
          <p:nvSpPr>
            <p:cNvPr id="20" name="Freeform 20"/>
            <p:cNvSpPr/>
            <p:nvPr/>
          </p:nvSpPr>
          <p:spPr>
            <a:xfrm>
              <a:off x="9685021" y="503788"/>
              <a:ext cx="1428259" cy="1009898"/>
            </a:xfrm>
            <a:custGeom>
              <a:avLst/>
              <a:gdLst/>
              <a:ahLst/>
              <a:cxnLst/>
              <a:rect l="l" t="t" r="r" b="b"/>
              <a:pathLst>
                <a:path w="1428259" h="1009898">
                  <a:moveTo>
                    <a:pt x="0" y="0"/>
                  </a:moveTo>
                  <a:lnTo>
                    <a:pt x="1428258" y="0"/>
                  </a:lnTo>
                  <a:lnTo>
                    <a:pt x="1428258" y="1009898"/>
                  </a:lnTo>
                  <a:lnTo>
                    <a:pt x="0" y="1009898"/>
                  </a:lnTo>
                  <a:lnTo>
                    <a:pt x="0" y="0"/>
                  </a:lnTo>
                  <a:close/>
                </a:path>
              </a:pathLst>
            </a:custGeom>
            <a:blipFill>
              <a:blip r:embed="rId6"/>
              <a:stretch>
                <a:fillRect/>
              </a:stretch>
            </a:blipFill>
          </p:spPr>
        </p:sp>
        <p:sp>
          <p:nvSpPr>
            <p:cNvPr id="21" name="Freeform 21"/>
            <p:cNvSpPr/>
            <p:nvPr/>
          </p:nvSpPr>
          <p:spPr>
            <a:xfrm>
              <a:off x="7845920" y="661243"/>
              <a:ext cx="1793520" cy="694989"/>
            </a:xfrm>
            <a:custGeom>
              <a:avLst/>
              <a:gdLst/>
              <a:ahLst/>
              <a:cxnLst/>
              <a:rect l="l" t="t" r="r" b="b"/>
              <a:pathLst>
                <a:path w="1793520" h="694989">
                  <a:moveTo>
                    <a:pt x="0" y="0"/>
                  </a:moveTo>
                  <a:lnTo>
                    <a:pt x="1793520" y="0"/>
                  </a:lnTo>
                  <a:lnTo>
                    <a:pt x="1793520" y="694989"/>
                  </a:lnTo>
                  <a:lnTo>
                    <a:pt x="0" y="694989"/>
                  </a:lnTo>
                  <a:lnTo>
                    <a:pt x="0" y="0"/>
                  </a:lnTo>
                  <a:close/>
                </a:path>
              </a:pathLst>
            </a:custGeom>
            <a:blipFill>
              <a:blip r:embed="rId7"/>
              <a:stretch>
                <a:fillRect/>
              </a:stretch>
            </a:blipFill>
          </p:spPr>
        </p:sp>
        <p:sp>
          <p:nvSpPr>
            <p:cNvPr id="22" name="Freeform 22"/>
            <p:cNvSpPr/>
            <p:nvPr/>
          </p:nvSpPr>
          <p:spPr>
            <a:xfrm>
              <a:off x="16162336" y="651916"/>
              <a:ext cx="1748570" cy="635007"/>
            </a:xfrm>
            <a:custGeom>
              <a:avLst/>
              <a:gdLst/>
              <a:ahLst/>
              <a:cxnLst/>
              <a:rect l="l" t="t" r="r" b="b"/>
              <a:pathLst>
                <a:path w="1748570" h="635007">
                  <a:moveTo>
                    <a:pt x="0" y="0"/>
                  </a:moveTo>
                  <a:lnTo>
                    <a:pt x="1748571" y="0"/>
                  </a:lnTo>
                  <a:lnTo>
                    <a:pt x="1748571" y="635007"/>
                  </a:lnTo>
                  <a:lnTo>
                    <a:pt x="0" y="635007"/>
                  </a:lnTo>
                  <a:lnTo>
                    <a:pt x="0" y="0"/>
                  </a:lnTo>
                  <a:close/>
                </a:path>
              </a:pathLst>
            </a:custGeom>
            <a:blipFill>
              <a:blip r:embed="rId8"/>
              <a:stretch>
                <a:fillRect/>
              </a:stretch>
            </a:blipFill>
          </p:spPr>
        </p:sp>
        <p:sp>
          <p:nvSpPr>
            <p:cNvPr id="23" name="Freeform 23"/>
            <p:cNvSpPr/>
            <p:nvPr/>
          </p:nvSpPr>
          <p:spPr>
            <a:xfrm>
              <a:off x="11266960" y="651916"/>
              <a:ext cx="2241623" cy="635007"/>
            </a:xfrm>
            <a:custGeom>
              <a:avLst/>
              <a:gdLst/>
              <a:ahLst/>
              <a:cxnLst/>
              <a:rect l="l" t="t" r="r" b="b"/>
              <a:pathLst>
                <a:path w="2241623" h="635007">
                  <a:moveTo>
                    <a:pt x="0" y="0"/>
                  </a:moveTo>
                  <a:lnTo>
                    <a:pt x="2241622" y="0"/>
                  </a:lnTo>
                  <a:lnTo>
                    <a:pt x="2241622" y="635007"/>
                  </a:lnTo>
                  <a:lnTo>
                    <a:pt x="0" y="635007"/>
                  </a:lnTo>
                  <a:lnTo>
                    <a:pt x="0" y="0"/>
                  </a:lnTo>
                  <a:close/>
                </a:path>
              </a:pathLst>
            </a:custGeom>
            <a:blipFill>
              <a:blip r:embed="rId9"/>
              <a:stretch>
                <a:fillRect/>
              </a:stretch>
            </a:blipFill>
          </p:spPr>
        </p:sp>
        <p:sp>
          <p:nvSpPr>
            <p:cNvPr id="24" name="Freeform 24"/>
            <p:cNvSpPr/>
            <p:nvPr/>
          </p:nvSpPr>
          <p:spPr>
            <a:xfrm>
              <a:off x="13686382" y="591934"/>
              <a:ext cx="2514054" cy="754971"/>
            </a:xfrm>
            <a:custGeom>
              <a:avLst/>
              <a:gdLst/>
              <a:ahLst/>
              <a:cxnLst/>
              <a:rect l="l" t="t" r="r" b="b"/>
              <a:pathLst>
                <a:path w="2514054" h="754971">
                  <a:moveTo>
                    <a:pt x="0" y="0"/>
                  </a:moveTo>
                  <a:lnTo>
                    <a:pt x="2514054" y="0"/>
                  </a:lnTo>
                  <a:lnTo>
                    <a:pt x="2514054" y="754971"/>
                  </a:lnTo>
                  <a:lnTo>
                    <a:pt x="0" y="754971"/>
                  </a:lnTo>
                  <a:lnTo>
                    <a:pt x="0" y="0"/>
                  </a:lnTo>
                  <a:close/>
                </a:path>
              </a:pathLst>
            </a:custGeom>
            <a:blipFill>
              <a:blip r:embed="rId10"/>
              <a:stretch>
                <a:fillRect/>
              </a:stretch>
            </a:blipFill>
          </p:spPr>
        </p:sp>
        <p:sp>
          <p:nvSpPr>
            <p:cNvPr id="25" name="AutoShape 25"/>
            <p:cNvSpPr/>
            <p:nvPr/>
          </p:nvSpPr>
          <p:spPr>
            <a:xfrm flipV="1">
              <a:off x="11138679" y="314877"/>
              <a:ext cx="0" cy="1181122"/>
            </a:xfrm>
            <a:prstGeom prst="line">
              <a:avLst/>
            </a:prstGeom>
            <a:ln w="50800" cap="flat">
              <a:solidFill>
                <a:srgbClr val="9B9DAF"/>
              </a:solidFill>
              <a:prstDash val="solid"/>
              <a:headEnd type="none" w="sm" len="sm"/>
              <a:tailEnd type="none" w="sm" len="sm"/>
            </a:ln>
          </p:spPr>
        </p:sp>
        <p:sp>
          <p:nvSpPr>
            <p:cNvPr id="26" name="AutoShape 26"/>
            <p:cNvSpPr/>
            <p:nvPr/>
          </p:nvSpPr>
          <p:spPr>
            <a:xfrm flipV="1">
              <a:off x="18145360" y="389488"/>
              <a:ext cx="0" cy="1181122"/>
            </a:xfrm>
            <a:prstGeom prst="line">
              <a:avLst/>
            </a:prstGeom>
            <a:ln w="50800" cap="flat">
              <a:solidFill>
                <a:srgbClr val="9B9DAF"/>
              </a:solidFill>
              <a:prstDash val="solid"/>
              <a:headEnd type="none" w="sm" len="sm"/>
              <a:tailEnd type="none" w="sm" len="sm"/>
            </a:ln>
          </p:spPr>
        </p:sp>
        <p:sp>
          <p:nvSpPr>
            <p:cNvPr id="27" name="TextBox 27"/>
            <p:cNvSpPr txBox="1"/>
            <p:nvPr/>
          </p:nvSpPr>
          <p:spPr>
            <a:xfrm>
              <a:off x="17847407" y="15460"/>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IDEATHON2024 Co-Hosted by</a:t>
              </a:r>
            </a:p>
          </p:txBody>
        </p:sp>
        <p:sp>
          <p:nvSpPr>
            <p:cNvPr id="28" name="Freeform 28"/>
            <p:cNvSpPr/>
            <p:nvPr/>
          </p:nvSpPr>
          <p:spPr>
            <a:xfrm>
              <a:off x="18654430" y="479560"/>
              <a:ext cx="785069" cy="1034126"/>
            </a:xfrm>
            <a:custGeom>
              <a:avLst/>
              <a:gdLst/>
              <a:ahLst/>
              <a:cxnLst/>
              <a:rect l="l" t="t" r="r" b="b"/>
              <a:pathLst>
                <a:path w="785069" h="1034126">
                  <a:moveTo>
                    <a:pt x="0" y="0"/>
                  </a:moveTo>
                  <a:lnTo>
                    <a:pt x="785070" y="0"/>
                  </a:lnTo>
                  <a:lnTo>
                    <a:pt x="785070" y="1034126"/>
                  </a:lnTo>
                  <a:lnTo>
                    <a:pt x="0" y="1034126"/>
                  </a:lnTo>
                  <a:lnTo>
                    <a:pt x="0" y="0"/>
                  </a:lnTo>
                  <a:close/>
                </a:path>
              </a:pathLst>
            </a:custGeom>
            <a:blipFill>
              <a:blip r:embed="rId11"/>
              <a:stretch>
                <a:fillRect/>
              </a:stretch>
            </a:blipFill>
          </p:spPr>
        </p:sp>
        <p:sp>
          <p:nvSpPr>
            <p:cNvPr id="29" name="Freeform 29"/>
            <p:cNvSpPr/>
            <p:nvPr/>
          </p:nvSpPr>
          <p:spPr>
            <a:xfrm>
              <a:off x="19879073" y="578709"/>
              <a:ext cx="851445" cy="921180"/>
            </a:xfrm>
            <a:custGeom>
              <a:avLst/>
              <a:gdLst/>
              <a:ahLst/>
              <a:cxnLst/>
              <a:rect l="l" t="t" r="r" b="b"/>
              <a:pathLst>
                <a:path w="851445" h="921180">
                  <a:moveTo>
                    <a:pt x="0" y="0"/>
                  </a:moveTo>
                  <a:lnTo>
                    <a:pt x="851445" y="0"/>
                  </a:lnTo>
                  <a:lnTo>
                    <a:pt x="851445" y="921181"/>
                  </a:lnTo>
                  <a:lnTo>
                    <a:pt x="0" y="921181"/>
                  </a:lnTo>
                  <a:lnTo>
                    <a:pt x="0" y="0"/>
                  </a:lnTo>
                  <a:close/>
                </a:path>
              </a:pathLst>
            </a:custGeom>
            <a:blipFill>
              <a:blip r:embed="rId12"/>
              <a:stretch>
                <a:fillRect l="-2246" r="-1247" b="-2309"/>
              </a:stretch>
            </a:blipFill>
          </p:spPr>
        </p:sp>
        <p:sp>
          <p:nvSpPr>
            <p:cNvPr id="30" name="Freeform 30"/>
            <p:cNvSpPr/>
            <p:nvPr/>
          </p:nvSpPr>
          <p:spPr>
            <a:xfrm>
              <a:off x="19185078" y="1646810"/>
              <a:ext cx="2239434" cy="711959"/>
            </a:xfrm>
            <a:custGeom>
              <a:avLst/>
              <a:gdLst/>
              <a:ahLst/>
              <a:cxnLst/>
              <a:rect l="l" t="t" r="r" b="b"/>
              <a:pathLst>
                <a:path w="2239434" h="711959">
                  <a:moveTo>
                    <a:pt x="0" y="0"/>
                  </a:moveTo>
                  <a:lnTo>
                    <a:pt x="2239434" y="0"/>
                  </a:lnTo>
                  <a:lnTo>
                    <a:pt x="2239434" y="711959"/>
                  </a:lnTo>
                  <a:lnTo>
                    <a:pt x="0" y="711959"/>
                  </a:lnTo>
                  <a:lnTo>
                    <a:pt x="0" y="0"/>
                  </a:lnTo>
                  <a:close/>
                </a:path>
              </a:pathLst>
            </a:custGeom>
            <a:blipFill>
              <a:blip r:embed="rId13"/>
              <a:stretch>
                <a:fillRect/>
              </a:stretch>
            </a:blipFill>
          </p:spPr>
        </p:sp>
        <p:sp>
          <p:nvSpPr>
            <p:cNvPr id="31" name="Freeform 31"/>
            <p:cNvSpPr/>
            <p:nvPr/>
          </p:nvSpPr>
          <p:spPr>
            <a:xfrm>
              <a:off x="21013069" y="451685"/>
              <a:ext cx="1118925" cy="1118925"/>
            </a:xfrm>
            <a:custGeom>
              <a:avLst/>
              <a:gdLst/>
              <a:ahLst/>
              <a:cxnLst/>
              <a:rect l="l" t="t" r="r" b="b"/>
              <a:pathLst>
                <a:path w="1118925" h="1118925">
                  <a:moveTo>
                    <a:pt x="0" y="0"/>
                  </a:moveTo>
                  <a:lnTo>
                    <a:pt x="1118925" y="0"/>
                  </a:lnTo>
                  <a:lnTo>
                    <a:pt x="1118925" y="1118925"/>
                  </a:lnTo>
                  <a:lnTo>
                    <a:pt x="0" y="1118925"/>
                  </a:lnTo>
                  <a:lnTo>
                    <a:pt x="0" y="0"/>
                  </a:lnTo>
                  <a:close/>
                </a:path>
              </a:pathLst>
            </a:custGeom>
            <a:blipFill>
              <a:blip r:embed="rId14"/>
              <a:stretch>
                <a:fillRect/>
              </a:stretch>
            </a:blipFill>
          </p:spPr>
        </p:sp>
      </p:grpSp>
      <p:sp>
        <p:nvSpPr>
          <p:cNvPr id="32" name="TextBox 31">
            <a:extLst>
              <a:ext uri="{FF2B5EF4-FFF2-40B4-BE49-F238E27FC236}">
                <a16:creationId xmlns:a16="http://schemas.microsoft.com/office/drawing/2014/main" id="{2D303B8D-CFBC-7A0D-9968-BF18C58D9DD8}"/>
              </a:ext>
            </a:extLst>
          </p:cNvPr>
          <p:cNvSpPr txBox="1"/>
          <p:nvPr/>
        </p:nvSpPr>
        <p:spPr>
          <a:xfrm>
            <a:off x="762000" y="4000500"/>
            <a:ext cx="9524998" cy="1323439"/>
          </a:xfrm>
          <a:prstGeom prst="rect">
            <a:avLst/>
          </a:prstGeom>
          <a:noFill/>
        </p:spPr>
        <p:txBody>
          <a:bodyPr wrap="square" rtlCol="0">
            <a:spAutoFit/>
          </a:bodyPr>
          <a:lstStyle/>
          <a:p>
            <a:pPr algn="just"/>
            <a:r>
              <a:rPr lang="en-US" sz="2000" dirty="0">
                <a:latin typeface="Times New Roman" pitchFamily="18" charset="0"/>
                <a:cs typeface="Times New Roman" pitchFamily="18" charset="0"/>
              </a:rPr>
              <a:t>Current vacuum cleaning methods involve manual control, limiting efficiency and convenience. Users need to physically operate the vacuum cleaner, monitor its progress, and often move obstacles out of its path. These limitations can be addressed by developing an  IoT-based smart vacuum cleaner</a:t>
            </a:r>
            <a:endParaRPr lang="en-IN" sz="2000" dirty="0"/>
          </a:p>
        </p:txBody>
      </p:sp>
    </p:spTree>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r>
              <a:rPr lang="en-IN" dirty="0"/>
              <a:t>5</a:t>
            </a:r>
          </a:p>
        </p:txBody>
      </p:sp>
      <p:grpSp>
        <p:nvGrpSpPr>
          <p:cNvPr id="3" name="Group 3"/>
          <p:cNvGrpSpPr/>
          <p:nvPr/>
        </p:nvGrpSpPr>
        <p:grpSpPr>
          <a:xfrm>
            <a:off x="76201" y="3619501"/>
            <a:ext cx="2853480" cy="6720668"/>
            <a:chOff x="0" y="0"/>
            <a:chExt cx="2316927" cy="2112205"/>
          </a:xfrm>
        </p:grpSpPr>
        <p:sp>
          <p:nvSpPr>
            <p:cNvPr id="4" name="Freeform 4"/>
            <p:cNvSpPr/>
            <p:nvPr/>
          </p:nvSpPr>
          <p:spPr>
            <a:xfrm>
              <a:off x="0" y="0"/>
              <a:ext cx="2316927" cy="2112205"/>
            </a:xfrm>
            <a:custGeom>
              <a:avLst/>
              <a:gdLst/>
              <a:ahLst/>
              <a:cxnLst/>
              <a:rect l="l" t="t" r="r" b="b"/>
              <a:pathLst>
                <a:path w="2316927" h="2112205">
                  <a:moveTo>
                    <a:pt x="0" y="0"/>
                  </a:moveTo>
                  <a:lnTo>
                    <a:pt x="2316927" y="0"/>
                  </a:lnTo>
                  <a:lnTo>
                    <a:pt x="2316927" y="2112205"/>
                  </a:lnTo>
                  <a:lnTo>
                    <a:pt x="0" y="2112205"/>
                  </a:lnTo>
                  <a:close/>
                </a:path>
              </a:pathLst>
            </a:custGeom>
            <a:solidFill>
              <a:srgbClr val="F09D23"/>
            </a:solidFill>
          </p:spPr>
        </p:sp>
        <p:sp>
          <p:nvSpPr>
            <p:cNvPr id="5" name="TextBox 5"/>
            <p:cNvSpPr txBox="1"/>
            <p:nvPr/>
          </p:nvSpPr>
          <p:spPr>
            <a:xfrm>
              <a:off x="0" y="-47625"/>
              <a:ext cx="2316927" cy="215983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4589016" y="2570288"/>
            <a:ext cx="12783499" cy="812016"/>
          </a:xfrm>
          <a:prstGeom prst="rect">
            <a:avLst/>
          </a:prstGeom>
        </p:spPr>
        <p:txBody>
          <a:bodyPr lIns="0" tIns="0" rIns="0" bIns="0" rtlCol="0" anchor="t">
            <a:spAutoFit/>
          </a:bodyPr>
          <a:lstStyle/>
          <a:p>
            <a:pPr algn="just">
              <a:lnSpc>
                <a:spcPts val="6693"/>
              </a:lnSpc>
              <a:spcBef>
                <a:spcPct val="0"/>
              </a:spcBef>
            </a:pPr>
            <a:r>
              <a:rPr lang="en-US" sz="4780" dirty="0">
                <a:solidFill>
                  <a:srgbClr val="F09D23"/>
                </a:solidFill>
                <a:latin typeface="League Spartan"/>
              </a:rPr>
              <a:t>EXISTING OR CURRENT SOLUTION </a:t>
            </a:r>
          </a:p>
        </p:txBody>
      </p:sp>
      <p:sp>
        <p:nvSpPr>
          <p:cNvPr id="7" name="AutoShape 7"/>
          <p:cNvSpPr/>
          <p:nvPr/>
        </p:nvSpPr>
        <p:spPr>
          <a:xfrm flipV="1">
            <a:off x="7802257" y="3382304"/>
            <a:ext cx="5025481" cy="20854"/>
          </a:xfrm>
          <a:prstGeom prst="line">
            <a:avLst/>
          </a:prstGeom>
          <a:ln w="38100" cap="flat">
            <a:solidFill>
              <a:srgbClr val="000000"/>
            </a:solidFill>
            <a:prstDash val="solid"/>
            <a:headEnd type="none" w="sm" len="sm"/>
            <a:tailEnd type="none" w="sm" len="sm"/>
          </a:ln>
        </p:spPr>
      </p:sp>
      <p:grpSp>
        <p:nvGrpSpPr>
          <p:cNvPr id="8" name="Group 8"/>
          <p:cNvGrpSpPr/>
          <p:nvPr/>
        </p:nvGrpSpPr>
        <p:grpSpPr>
          <a:xfrm>
            <a:off x="603399" y="287589"/>
            <a:ext cx="17081202" cy="1769077"/>
            <a:chOff x="0" y="0"/>
            <a:chExt cx="22774936" cy="2358769"/>
          </a:xfrm>
        </p:grpSpPr>
        <p:sp>
          <p:nvSpPr>
            <p:cNvPr id="9" name="Freeform 9"/>
            <p:cNvSpPr/>
            <p:nvPr/>
          </p:nvSpPr>
          <p:spPr>
            <a:xfrm>
              <a:off x="0" y="447395"/>
              <a:ext cx="1568460" cy="572027"/>
            </a:xfrm>
            <a:custGeom>
              <a:avLst/>
              <a:gdLst/>
              <a:ahLst/>
              <a:cxnLst/>
              <a:rect l="l" t="t" r="r" b="b"/>
              <a:pathLst>
                <a:path w="1568460" h="572027">
                  <a:moveTo>
                    <a:pt x="0" y="0"/>
                  </a:moveTo>
                  <a:lnTo>
                    <a:pt x="1568460" y="0"/>
                  </a:lnTo>
                  <a:lnTo>
                    <a:pt x="1568460" y="572027"/>
                  </a:lnTo>
                  <a:lnTo>
                    <a:pt x="0" y="572027"/>
                  </a:lnTo>
                  <a:lnTo>
                    <a:pt x="0" y="0"/>
                  </a:lnTo>
                  <a:close/>
                </a:path>
              </a:pathLst>
            </a:custGeom>
            <a:blipFill>
              <a:blip r:embed="rId3"/>
              <a:stretch>
                <a:fillRect/>
              </a:stretch>
            </a:blipFill>
          </p:spPr>
        </p:sp>
        <p:sp>
          <p:nvSpPr>
            <p:cNvPr id="10" name="AutoShape 10"/>
            <p:cNvSpPr/>
            <p:nvPr/>
          </p:nvSpPr>
          <p:spPr>
            <a:xfrm flipV="1">
              <a:off x="1581160" y="380162"/>
              <a:ext cx="0" cy="706493"/>
            </a:xfrm>
            <a:prstGeom prst="line">
              <a:avLst/>
            </a:prstGeom>
            <a:ln w="25400" cap="flat">
              <a:solidFill>
                <a:srgbClr val="F09D23"/>
              </a:solidFill>
              <a:prstDash val="solid"/>
              <a:headEnd type="none" w="sm" len="sm"/>
              <a:tailEnd type="none" w="sm" len="sm"/>
            </a:ln>
          </p:spPr>
        </p:sp>
        <p:sp>
          <p:nvSpPr>
            <p:cNvPr id="11" name="TextBox 11"/>
            <p:cNvSpPr txBox="1"/>
            <p:nvPr/>
          </p:nvSpPr>
          <p:spPr>
            <a:xfrm>
              <a:off x="1725784" y="407018"/>
              <a:ext cx="9223394" cy="812800"/>
            </a:xfrm>
            <a:prstGeom prst="rect">
              <a:avLst/>
            </a:prstGeom>
          </p:spPr>
          <p:txBody>
            <a:bodyPr lIns="0" tIns="0" rIns="0" bIns="0" rtlCol="0" anchor="t">
              <a:spAutoFit/>
            </a:bodyPr>
            <a:lstStyle/>
            <a:p>
              <a:pPr>
                <a:lnSpc>
                  <a:spcPts val="2400"/>
                </a:lnSpc>
              </a:pPr>
              <a:r>
                <a:rPr lang="en-US" sz="2000">
                  <a:solidFill>
                    <a:srgbClr val="545454"/>
                  </a:solidFill>
                  <a:latin typeface="Garet Bold"/>
                </a:rPr>
                <a:t>NETRARIT Foundation (NRiT)</a:t>
              </a:r>
            </a:p>
            <a:p>
              <a:pPr>
                <a:lnSpc>
                  <a:spcPts val="2400"/>
                </a:lnSpc>
                <a:spcBef>
                  <a:spcPct val="0"/>
                </a:spcBef>
              </a:pPr>
              <a:endParaRPr lang="en-US" sz="2000">
                <a:solidFill>
                  <a:srgbClr val="545454"/>
                </a:solidFill>
                <a:latin typeface="Garet Bold"/>
              </a:endParaRPr>
            </a:p>
          </p:txBody>
        </p:sp>
        <p:sp>
          <p:nvSpPr>
            <p:cNvPr id="12" name="TextBox 12"/>
            <p:cNvSpPr txBox="1"/>
            <p:nvPr/>
          </p:nvSpPr>
          <p:spPr>
            <a:xfrm>
              <a:off x="1725784" y="816780"/>
              <a:ext cx="9223394" cy="307975"/>
            </a:xfrm>
            <a:prstGeom prst="rect">
              <a:avLst/>
            </a:prstGeom>
          </p:spPr>
          <p:txBody>
            <a:bodyPr lIns="0" tIns="0" rIns="0" bIns="0" rtlCol="0" anchor="t">
              <a:spAutoFit/>
            </a:bodyPr>
            <a:lstStyle/>
            <a:p>
              <a:pPr>
                <a:lnSpc>
                  <a:spcPts val="1919"/>
                </a:lnSpc>
                <a:spcBef>
                  <a:spcPct val="0"/>
                </a:spcBef>
              </a:pPr>
              <a:r>
                <a:rPr lang="en-US" sz="1599">
                  <a:solidFill>
                    <a:srgbClr val="545454"/>
                  </a:solidFill>
                  <a:latin typeface="Garet Bold"/>
                </a:rPr>
                <a:t>Technology Business Incubator </a:t>
              </a:r>
            </a:p>
          </p:txBody>
        </p:sp>
        <p:sp>
          <p:nvSpPr>
            <p:cNvPr id="13" name="TextBox 13"/>
            <p:cNvSpPr txBox="1"/>
            <p:nvPr/>
          </p:nvSpPr>
          <p:spPr>
            <a:xfrm>
              <a:off x="6278500" y="-28575"/>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Hosted By </a:t>
              </a:r>
            </a:p>
          </p:txBody>
        </p:sp>
        <p:sp>
          <p:nvSpPr>
            <p:cNvPr id="14" name="TextBox 14"/>
            <p:cNvSpPr txBox="1"/>
            <p:nvPr/>
          </p:nvSpPr>
          <p:spPr>
            <a:xfrm>
              <a:off x="12145177" y="15460"/>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Supported By</a:t>
              </a:r>
            </a:p>
          </p:txBody>
        </p:sp>
        <p:sp>
          <p:nvSpPr>
            <p:cNvPr id="15" name="Freeform 15"/>
            <p:cNvSpPr/>
            <p:nvPr/>
          </p:nvSpPr>
          <p:spPr>
            <a:xfrm>
              <a:off x="6787553" y="601261"/>
              <a:ext cx="894739" cy="894739"/>
            </a:xfrm>
            <a:custGeom>
              <a:avLst/>
              <a:gdLst/>
              <a:ahLst/>
              <a:cxnLst/>
              <a:rect l="l" t="t" r="r" b="b"/>
              <a:pathLst>
                <a:path w="894739" h="894739">
                  <a:moveTo>
                    <a:pt x="0" y="0"/>
                  </a:moveTo>
                  <a:lnTo>
                    <a:pt x="894739" y="0"/>
                  </a:lnTo>
                  <a:lnTo>
                    <a:pt x="894739" y="894738"/>
                  </a:lnTo>
                  <a:lnTo>
                    <a:pt x="0" y="894738"/>
                  </a:lnTo>
                  <a:lnTo>
                    <a:pt x="0" y="0"/>
                  </a:lnTo>
                  <a:close/>
                </a:path>
              </a:pathLst>
            </a:custGeom>
            <a:blipFill>
              <a:blip r:embed="rId4"/>
              <a:stretch>
                <a:fillRect/>
              </a:stretch>
            </a:blipFill>
          </p:spPr>
        </p:sp>
        <p:sp>
          <p:nvSpPr>
            <p:cNvPr id="16" name="Freeform 16"/>
            <p:cNvSpPr/>
            <p:nvPr/>
          </p:nvSpPr>
          <p:spPr>
            <a:xfrm>
              <a:off x="9685021" y="503788"/>
              <a:ext cx="1428259" cy="1009898"/>
            </a:xfrm>
            <a:custGeom>
              <a:avLst/>
              <a:gdLst/>
              <a:ahLst/>
              <a:cxnLst/>
              <a:rect l="l" t="t" r="r" b="b"/>
              <a:pathLst>
                <a:path w="1428259" h="1009898">
                  <a:moveTo>
                    <a:pt x="0" y="0"/>
                  </a:moveTo>
                  <a:lnTo>
                    <a:pt x="1428258" y="0"/>
                  </a:lnTo>
                  <a:lnTo>
                    <a:pt x="1428258" y="1009898"/>
                  </a:lnTo>
                  <a:lnTo>
                    <a:pt x="0" y="1009898"/>
                  </a:lnTo>
                  <a:lnTo>
                    <a:pt x="0" y="0"/>
                  </a:lnTo>
                  <a:close/>
                </a:path>
              </a:pathLst>
            </a:custGeom>
            <a:blipFill>
              <a:blip r:embed="rId5"/>
              <a:stretch>
                <a:fillRect/>
              </a:stretch>
            </a:blipFill>
          </p:spPr>
        </p:sp>
        <p:sp>
          <p:nvSpPr>
            <p:cNvPr id="17" name="Freeform 17"/>
            <p:cNvSpPr/>
            <p:nvPr/>
          </p:nvSpPr>
          <p:spPr>
            <a:xfrm>
              <a:off x="7845920" y="661243"/>
              <a:ext cx="1793520" cy="694989"/>
            </a:xfrm>
            <a:custGeom>
              <a:avLst/>
              <a:gdLst/>
              <a:ahLst/>
              <a:cxnLst/>
              <a:rect l="l" t="t" r="r" b="b"/>
              <a:pathLst>
                <a:path w="1793520" h="694989">
                  <a:moveTo>
                    <a:pt x="0" y="0"/>
                  </a:moveTo>
                  <a:lnTo>
                    <a:pt x="1793520" y="0"/>
                  </a:lnTo>
                  <a:lnTo>
                    <a:pt x="1793520" y="694989"/>
                  </a:lnTo>
                  <a:lnTo>
                    <a:pt x="0" y="694989"/>
                  </a:lnTo>
                  <a:lnTo>
                    <a:pt x="0" y="0"/>
                  </a:lnTo>
                  <a:close/>
                </a:path>
              </a:pathLst>
            </a:custGeom>
            <a:blipFill>
              <a:blip r:embed="rId6"/>
              <a:stretch>
                <a:fillRect/>
              </a:stretch>
            </a:blipFill>
          </p:spPr>
        </p:sp>
        <p:sp>
          <p:nvSpPr>
            <p:cNvPr id="18" name="Freeform 18"/>
            <p:cNvSpPr/>
            <p:nvPr/>
          </p:nvSpPr>
          <p:spPr>
            <a:xfrm>
              <a:off x="16162336" y="651916"/>
              <a:ext cx="1748570" cy="635007"/>
            </a:xfrm>
            <a:custGeom>
              <a:avLst/>
              <a:gdLst/>
              <a:ahLst/>
              <a:cxnLst/>
              <a:rect l="l" t="t" r="r" b="b"/>
              <a:pathLst>
                <a:path w="1748570" h="635007">
                  <a:moveTo>
                    <a:pt x="0" y="0"/>
                  </a:moveTo>
                  <a:lnTo>
                    <a:pt x="1748571" y="0"/>
                  </a:lnTo>
                  <a:lnTo>
                    <a:pt x="1748571" y="635007"/>
                  </a:lnTo>
                  <a:lnTo>
                    <a:pt x="0" y="635007"/>
                  </a:lnTo>
                  <a:lnTo>
                    <a:pt x="0" y="0"/>
                  </a:lnTo>
                  <a:close/>
                </a:path>
              </a:pathLst>
            </a:custGeom>
            <a:blipFill>
              <a:blip r:embed="rId7"/>
              <a:stretch>
                <a:fillRect/>
              </a:stretch>
            </a:blipFill>
          </p:spPr>
        </p:sp>
        <p:sp>
          <p:nvSpPr>
            <p:cNvPr id="19" name="Freeform 19"/>
            <p:cNvSpPr/>
            <p:nvPr/>
          </p:nvSpPr>
          <p:spPr>
            <a:xfrm>
              <a:off x="11266960" y="651916"/>
              <a:ext cx="2241623" cy="635007"/>
            </a:xfrm>
            <a:custGeom>
              <a:avLst/>
              <a:gdLst/>
              <a:ahLst/>
              <a:cxnLst/>
              <a:rect l="l" t="t" r="r" b="b"/>
              <a:pathLst>
                <a:path w="2241623" h="635007">
                  <a:moveTo>
                    <a:pt x="0" y="0"/>
                  </a:moveTo>
                  <a:lnTo>
                    <a:pt x="2241622" y="0"/>
                  </a:lnTo>
                  <a:lnTo>
                    <a:pt x="2241622" y="635007"/>
                  </a:lnTo>
                  <a:lnTo>
                    <a:pt x="0" y="635007"/>
                  </a:lnTo>
                  <a:lnTo>
                    <a:pt x="0" y="0"/>
                  </a:lnTo>
                  <a:close/>
                </a:path>
              </a:pathLst>
            </a:custGeom>
            <a:blipFill>
              <a:blip r:embed="rId8"/>
              <a:stretch>
                <a:fillRect/>
              </a:stretch>
            </a:blipFill>
          </p:spPr>
        </p:sp>
        <p:sp>
          <p:nvSpPr>
            <p:cNvPr id="20" name="Freeform 20"/>
            <p:cNvSpPr/>
            <p:nvPr/>
          </p:nvSpPr>
          <p:spPr>
            <a:xfrm>
              <a:off x="13686382" y="591934"/>
              <a:ext cx="2514054" cy="754971"/>
            </a:xfrm>
            <a:custGeom>
              <a:avLst/>
              <a:gdLst/>
              <a:ahLst/>
              <a:cxnLst/>
              <a:rect l="l" t="t" r="r" b="b"/>
              <a:pathLst>
                <a:path w="2514054" h="754971">
                  <a:moveTo>
                    <a:pt x="0" y="0"/>
                  </a:moveTo>
                  <a:lnTo>
                    <a:pt x="2514054" y="0"/>
                  </a:lnTo>
                  <a:lnTo>
                    <a:pt x="2514054" y="754971"/>
                  </a:lnTo>
                  <a:lnTo>
                    <a:pt x="0" y="754971"/>
                  </a:lnTo>
                  <a:lnTo>
                    <a:pt x="0" y="0"/>
                  </a:lnTo>
                  <a:close/>
                </a:path>
              </a:pathLst>
            </a:custGeom>
            <a:blipFill>
              <a:blip r:embed="rId9"/>
              <a:stretch>
                <a:fillRect/>
              </a:stretch>
            </a:blipFill>
          </p:spPr>
        </p:sp>
        <p:sp>
          <p:nvSpPr>
            <p:cNvPr id="21" name="AutoShape 21"/>
            <p:cNvSpPr/>
            <p:nvPr/>
          </p:nvSpPr>
          <p:spPr>
            <a:xfrm flipV="1">
              <a:off x="11138679" y="314877"/>
              <a:ext cx="0" cy="1181122"/>
            </a:xfrm>
            <a:prstGeom prst="line">
              <a:avLst/>
            </a:prstGeom>
            <a:ln w="50800" cap="flat">
              <a:solidFill>
                <a:srgbClr val="9B9DAF"/>
              </a:solidFill>
              <a:prstDash val="solid"/>
              <a:headEnd type="none" w="sm" len="sm"/>
              <a:tailEnd type="none" w="sm" len="sm"/>
            </a:ln>
          </p:spPr>
        </p:sp>
        <p:sp>
          <p:nvSpPr>
            <p:cNvPr id="22" name="AutoShape 22"/>
            <p:cNvSpPr/>
            <p:nvPr/>
          </p:nvSpPr>
          <p:spPr>
            <a:xfrm flipV="1">
              <a:off x="18145360" y="389488"/>
              <a:ext cx="0" cy="1181122"/>
            </a:xfrm>
            <a:prstGeom prst="line">
              <a:avLst/>
            </a:prstGeom>
            <a:ln w="50800" cap="flat">
              <a:solidFill>
                <a:srgbClr val="9B9DAF"/>
              </a:solidFill>
              <a:prstDash val="solid"/>
              <a:headEnd type="none" w="sm" len="sm"/>
              <a:tailEnd type="none" w="sm" len="sm"/>
            </a:ln>
          </p:spPr>
        </p:sp>
        <p:sp>
          <p:nvSpPr>
            <p:cNvPr id="23" name="TextBox 23"/>
            <p:cNvSpPr txBox="1"/>
            <p:nvPr/>
          </p:nvSpPr>
          <p:spPr>
            <a:xfrm>
              <a:off x="17847407" y="15460"/>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IDEATHON2024 Co-Hosted by</a:t>
              </a:r>
            </a:p>
          </p:txBody>
        </p:sp>
        <p:sp>
          <p:nvSpPr>
            <p:cNvPr id="24" name="Freeform 24"/>
            <p:cNvSpPr/>
            <p:nvPr/>
          </p:nvSpPr>
          <p:spPr>
            <a:xfrm>
              <a:off x="18654430" y="479560"/>
              <a:ext cx="785069" cy="1034126"/>
            </a:xfrm>
            <a:custGeom>
              <a:avLst/>
              <a:gdLst/>
              <a:ahLst/>
              <a:cxnLst/>
              <a:rect l="l" t="t" r="r" b="b"/>
              <a:pathLst>
                <a:path w="785069" h="1034126">
                  <a:moveTo>
                    <a:pt x="0" y="0"/>
                  </a:moveTo>
                  <a:lnTo>
                    <a:pt x="785070" y="0"/>
                  </a:lnTo>
                  <a:lnTo>
                    <a:pt x="785070" y="1034126"/>
                  </a:lnTo>
                  <a:lnTo>
                    <a:pt x="0" y="1034126"/>
                  </a:lnTo>
                  <a:lnTo>
                    <a:pt x="0" y="0"/>
                  </a:lnTo>
                  <a:close/>
                </a:path>
              </a:pathLst>
            </a:custGeom>
            <a:blipFill>
              <a:blip r:embed="rId10"/>
              <a:stretch>
                <a:fillRect/>
              </a:stretch>
            </a:blipFill>
          </p:spPr>
        </p:sp>
        <p:sp>
          <p:nvSpPr>
            <p:cNvPr id="25" name="Freeform 25"/>
            <p:cNvSpPr/>
            <p:nvPr/>
          </p:nvSpPr>
          <p:spPr>
            <a:xfrm>
              <a:off x="19879073" y="578709"/>
              <a:ext cx="851445" cy="921180"/>
            </a:xfrm>
            <a:custGeom>
              <a:avLst/>
              <a:gdLst/>
              <a:ahLst/>
              <a:cxnLst/>
              <a:rect l="l" t="t" r="r" b="b"/>
              <a:pathLst>
                <a:path w="851445" h="921180">
                  <a:moveTo>
                    <a:pt x="0" y="0"/>
                  </a:moveTo>
                  <a:lnTo>
                    <a:pt x="851445" y="0"/>
                  </a:lnTo>
                  <a:lnTo>
                    <a:pt x="851445" y="921181"/>
                  </a:lnTo>
                  <a:lnTo>
                    <a:pt x="0" y="921181"/>
                  </a:lnTo>
                  <a:lnTo>
                    <a:pt x="0" y="0"/>
                  </a:lnTo>
                  <a:close/>
                </a:path>
              </a:pathLst>
            </a:custGeom>
            <a:blipFill>
              <a:blip r:embed="rId11"/>
              <a:stretch>
                <a:fillRect l="-2246" r="-1247" b="-2309"/>
              </a:stretch>
            </a:blipFill>
          </p:spPr>
        </p:sp>
        <p:sp>
          <p:nvSpPr>
            <p:cNvPr id="26" name="Freeform 26"/>
            <p:cNvSpPr/>
            <p:nvPr/>
          </p:nvSpPr>
          <p:spPr>
            <a:xfrm>
              <a:off x="19185078" y="1646810"/>
              <a:ext cx="2239434" cy="711959"/>
            </a:xfrm>
            <a:custGeom>
              <a:avLst/>
              <a:gdLst/>
              <a:ahLst/>
              <a:cxnLst/>
              <a:rect l="l" t="t" r="r" b="b"/>
              <a:pathLst>
                <a:path w="2239434" h="711959">
                  <a:moveTo>
                    <a:pt x="0" y="0"/>
                  </a:moveTo>
                  <a:lnTo>
                    <a:pt x="2239434" y="0"/>
                  </a:lnTo>
                  <a:lnTo>
                    <a:pt x="2239434" y="711959"/>
                  </a:lnTo>
                  <a:lnTo>
                    <a:pt x="0" y="711959"/>
                  </a:lnTo>
                  <a:lnTo>
                    <a:pt x="0" y="0"/>
                  </a:lnTo>
                  <a:close/>
                </a:path>
              </a:pathLst>
            </a:custGeom>
            <a:blipFill>
              <a:blip r:embed="rId12"/>
              <a:stretch>
                <a:fillRect/>
              </a:stretch>
            </a:blipFill>
          </p:spPr>
        </p:sp>
        <p:sp>
          <p:nvSpPr>
            <p:cNvPr id="27" name="Freeform 27"/>
            <p:cNvSpPr/>
            <p:nvPr/>
          </p:nvSpPr>
          <p:spPr>
            <a:xfrm>
              <a:off x="21013069" y="451685"/>
              <a:ext cx="1118925" cy="1118925"/>
            </a:xfrm>
            <a:custGeom>
              <a:avLst/>
              <a:gdLst/>
              <a:ahLst/>
              <a:cxnLst/>
              <a:rect l="l" t="t" r="r" b="b"/>
              <a:pathLst>
                <a:path w="1118925" h="1118925">
                  <a:moveTo>
                    <a:pt x="0" y="0"/>
                  </a:moveTo>
                  <a:lnTo>
                    <a:pt x="1118925" y="0"/>
                  </a:lnTo>
                  <a:lnTo>
                    <a:pt x="1118925" y="1118925"/>
                  </a:lnTo>
                  <a:lnTo>
                    <a:pt x="0" y="1118925"/>
                  </a:lnTo>
                  <a:lnTo>
                    <a:pt x="0" y="0"/>
                  </a:lnTo>
                  <a:close/>
                </a:path>
              </a:pathLst>
            </a:custGeom>
            <a:blipFill>
              <a:blip r:embed="rId13"/>
              <a:stretch>
                <a:fillRect/>
              </a:stretch>
            </a:blipFill>
          </p:spPr>
        </p:sp>
      </p:grpSp>
      <p:sp>
        <p:nvSpPr>
          <p:cNvPr id="28" name="TextBox 27">
            <a:extLst>
              <a:ext uri="{FF2B5EF4-FFF2-40B4-BE49-F238E27FC236}">
                <a16:creationId xmlns:a16="http://schemas.microsoft.com/office/drawing/2014/main" id="{9647BA05-E6FD-CAD1-80E8-7864F3110559}"/>
              </a:ext>
            </a:extLst>
          </p:cNvPr>
          <p:cNvSpPr txBox="1"/>
          <p:nvPr/>
        </p:nvSpPr>
        <p:spPr>
          <a:xfrm>
            <a:off x="3733800" y="4305300"/>
            <a:ext cx="13638715" cy="1631216"/>
          </a:xfrm>
          <a:prstGeom prst="rect">
            <a:avLst/>
          </a:prstGeom>
          <a:noFill/>
        </p:spPr>
        <p:txBody>
          <a:bodyPr wrap="square" rtlCol="0">
            <a:spAutoFit/>
          </a:bodyPr>
          <a:lstStyle/>
          <a:p>
            <a:pPr algn="just"/>
            <a:r>
              <a:rPr lang="en-US" sz="2000" b="0" i="0" dirty="0">
                <a:solidFill>
                  <a:srgbClr val="0D0D0D"/>
                </a:solidFill>
                <a:effectLst/>
                <a:latin typeface="Times New Roman" panose="02020603050405020304" pitchFamily="18" charset="0"/>
                <a:cs typeface="Times New Roman" panose="02020603050405020304" pitchFamily="18" charset="0"/>
              </a:rPr>
              <a:t>Existing or current solutions in the market for robot vacuum cleaners controlled by Google Assistant  include:</a:t>
            </a:r>
          </a:p>
          <a:p>
            <a:pPr algn="just">
              <a:buFont typeface="+mj-lt"/>
              <a:buAutoNum type="arabicPeriod"/>
            </a:pPr>
            <a:r>
              <a:rPr lang="en-US" sz="2000" b="1" i="0" dirty="0">
                <a:solidFill>
                  <a:srgbClr val="0D0D0D"/>
                </a:solidFill>
                <a:effectLst/>
                <a:latin typeface="Times New Roman" panose="02020603050405020304" pitchFamily="18" charset="0"/>
                <a:cs typeface="Times New Roman" panose="02020603050405020304" pitchFamily="18" charset="0"/>
              </a:rPr>
              <a:t>iRobot Roomba i7+ with Clean Base:</a:t>
            </a:r>
            <a:r>
              <a:rPr lang="en-US" sz="2000" b="0" i="0" dirty="0">
                <a:solidFill>
                  <a:srgbClr val="0D0D0D"/>
                </a:solidFill>
                <a:effectLst/>
                <a:latin typeface="Times New Roman" panose="02020603050405020304" pitchFamily="18" charset="0"/>
                <a:cs typeface="Times New Roman" panose="02020603050405020304" pitchFamily="18" charset="0"/>
              </a:rPr>
              <a:t> This model offers voice control through Google Assistant and Amazon Alexa. It also features Wi-Fi connectivity </a:t>
            </a:r>
          </a:p>
          <a:p>
            <a:pPr algn="just">
              <a:buFont typeface="+mj-lt"/>
              <a:buAutoNum type="arabicPeriod"/>
            </a:pPr>
            <a:r>
              <a:rPr lang="en-US" sz="2000" b="1" i="0" dirty="0" err="1">
                <a:solidFill>
                  <a:srgbClr val="0D0D0D"/>
                </a:solidFill>
                <a:effectLst/>
                <a:latin typeface="Times New Roman" panose="02020603050405020304" pitchFamily="18" charset="0"/>
                <a:cs typeface="Times New Roman" panose="02020603050405020304" pitchFamily="18" charset="0"/>
              </a:rPr>
              <a:t>Ecovacs</a:t>
            </a:r>
            <a:r>
              <a:rPr lang="en-US" sz="2000" b="1" i="0" dirty="0">
                <a:solidFill>
                  <a:srgbClr val="0D0D0D"/>
                </a:solidFill>
                <a:effectLst/>
                <a:latin typeface="Times New Roman" panose="02020603050405020304" pitchFamily="18" charset="0"/>
                <a:cs typeface="Times New Roman" panose="02020603050405020304" pitchFamily="18" charset="0"/>
              </a:rPr>
              <a:t> </a:t>
            </a:r>
            <a:r>
              <a:rPr lang="en-US" sz="2000" b="1" i="0" dirty="0" err="1">
                <a:solidFill>
                  <a:srgbClr val="0D0D0D"/>
                </a:solidFill>
                <a:effectLst/>
                <a:latin typeface="Times New Roman" panose="02020603050405020304" pitchFamily="18" charset="0"/>
                <a:cs typeface="Times New Roman" panose="02020603050405020304" pitchFamily="18" charset="0"/>
              </a:rPr>
              <a:t>Deebot</a:t>
            </a:r>
            <a:r>
              <a:rPr lang="en-US" sz="2000" b="1" i="0" dirty="0">
                <a:solidFill>
                  <a:srgbClr val="0D0D0D"/>
                </a:solidFill>
                <a:effectLst/>
                <a:latin typeface="Times New Roman" panose="02020603050405020304" pitchFamily="18" charset="0"/>
                <a:cs typeface="Times New Roman" panose="02020603050405020304" pitchFamily="18" charset="0"/>
              </a:rPr>
              <a:t> N79S:</a:t>
            </a:r>
            <a:r>
              <a:rPr lang="en-US" sz="2000" b="0" i="0" dirty="0">
                <a:solidFill>
                  <a:srgbClr val="0D0D0D"/>
                </a:solidFill>
                <a:effectLst/>
                <a:latin typeface="Times New Roman" panose="02020603050405020304" pitchFamily="18" charset="0"/>
                <a:cs typeface="Times New Roman" panose="02020603050405020304" pitchFamily="18" charset="0"/>
              </a:rPr>
              <a:t> While it may not have direct integration with Google Assistant, the </a:t>
            </a:r>
            <a:r>
              <a:rPr lang="en-US" sz="2000" b="0" i="0" dirty="0" err="1">
                <a:solidFill>
                  <a:srgbClr val="0D0D0D"/>
                </a:solidFill>
                <a:effectLst/>
                <a:latin typeface="Times New Roman" panose="02020603050405020304" pitchFamily="18" charset="0"/>
                <a:cs typeface="Times New Roman" panose="02020603050405020304" pitchFamily="18" charset="0"/>
              </a:rPr>
              <a:t>Deebot</a:t>
            </a:r>
            <a:r>
              <a:rPr lang="en-US" sz="2000" b="0" i="0" dirty="0">
                <a:solidFill>
                  <a:srgbClr val="0D0D0D"/>
                </a:solidFill>
                <a:effectLst/>
                <a:latin typeface="Times New Roman" panose="02020603050405020304" pitchFamily="18" charset="0"/>
                <a:cs typeface="Times New Roman" panose="02020603050405020304" pitchFamily="18" charset="0"/>
              </a:rPr>
              <a:t> N79S offers voice control through Amazon Alexa and app control via Wi-Fi connectivity.</a:t>
            </a:r>
          </a:p>
        </p:txBody>
      </p:sp>
    </p:spTree>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AutoShape 3"/>
          <p:cNvSpPr/>
          <p:nvPr/>
        </p:nvSpPr>
        <p:spPr>
          <a:xfrm>
            <a:off x="3219763" y="3372964"/>
            <a:ext cx="2618740" cy="0"/>
          </a:xfrm>
          <a:prstGeom prst="line">
            <a:avLst/>
          </a:prstGeom>
          <a:ln w="38100" cap="flat">
            <a:solidFill>
              <a:srgbClr val="000000"/>
            </a:solidFill>
            <a:prstDash val="solid"/>
            <a:headEnd type="none" w="sm" len="sm"/>
            <a:tailEnd type="none" w="sm" len="sm"/>
          </a:ln>
        </p:spPr>
      </p:sp>
      <p:grpSp>
        <p:nvGrpSpPr>
          <p:cNvPr id="4" name="Group 4"/>
          <p:cNvGrpSpPr/>
          <p:nvPr/>
        </p:nvGrpSpPr>
        <p:grpSpPr>
          <a:xfrm>
            <a:off x="0" y="0"/>
            <a:ext cx="2255209" cy="10287000"/>
            <a:chOff x="0" y="0"/>
            <a:chExt cx="593965" cy="2709333"/>
          </a:xfrm>
        </p:grpSpPr>
        <p:sp>
          <p:nvSpPr>
            <p:cNvPr id="5" name="Freeform 5"/>
            <p:cNvSpPr/>
            <p:nvPr/>
          </p:nvSpPr>
          <p:spPr>
            <a:xfrm>
              <a:off x="0" y="0"/>
              <a:ext cx="593965" cy="2709333"/>
            </a:xfrm>
            <a:custGeom>
              <a:avLst/>
              <a:gdLst/>
              <a:ahLst/>
              <a:cxnLst/>
              <a:rect l="l" t="t" r="r" b="b"/>
              <a:pathLst>
                <a:path w="593965" h="2709333">
                  <a:moveTo>
                    <a:pt x="0" y="0"/>
                  </a:moveTo>
                  <a:lnTo>
                    <a:pt x="593965" y="0"/>
                  </a:lnTo>
                  <a:lnTo>
                    <a:pt x="593965" y="2709333"/>
                  </a:lnTo>
                  <a:lnTo>
                    <a:pt x="0" y="2709333"/>
                  </a:lnTo>
                  <a:close/>
                </a:path>
              </a:pathLst>
            </a:custGeom>
            <a:solidFill>
              <a:srgbClr val="F09D23"/>
            </a:solidFill>
          </p:spPr>
        </p:sp>
        <p:sp>
          <p:nvSpPr>
            <p:cNvPr id="6" name="TextBox 6"/>
            <p:cNvSpPr txBox="1"/>
            <p:nvPr/>
          </p:nvSpPr>
          <p:spPr>
            <a:xfrm>
              <a:off x="0" y="-47625"/>
              <a:ext cx="593965" cy="2756958"/>
            </a:xfrm>
            <a:prstGeom prst="rect">
              <a:avLst/>
            </a:prstGeom>
          </p:spPr>
          <p:txBody>
            <a:bodyPr lIns="50800" tIns="50800" rIns="50800" bIns="50800" rtlCol="0" anchor="ctr"/>
            <a:lstStyle/>
            <a:p>
              <a:pPr algn="ctr">
                <a:lnSpc>
                  <a:spcPts val="2659"/>
                </a:lnSpc>
              </a:pPr>
              <a:endParaRPr/>
            </a:p>
          </p:txBody>
        </p:sp>
      </p:grpSp>
      <p:grpSp>
        <p:nvGrpSpPr>
          <p:cNvPr id="7" name="Group 7"/>
          <p:cNvGrpSpPr>
            <a:grpSpLocks noChangeAspect="1"/>
          </p:cNvGrpSpPr>
          <p:nvPr/>
        </p:nvGrpSpPr>
        <p:grpSpPr>
          <a:xfrm>
            <a:off x="12326509" y="2897441"/>
            <a:ext cx="4733319" cy="6360859"/>
            <a:chOff x="0" y="0"/>
            <a:chExt cx="3663950" cy="4923790"/>
          </a:xfrm>
        </p:grpSpPr>
        <p:sp>
          <p:nvSpPr>
            <p:cNvPr id="8" name="Freeform 8"/>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solidFill>
              <a:srgbClr val="000000">
                <a:alpha val="0"/>
              </a:srgbClr>
            </a:solidFill>
            <a:ln w="12700">
              <a:solidFill>
                <a:srgbClr val="000000"/>
              </a:solidFill>
            </a:ln>
          </p:spPr>
        </p:sp>
        <p:sp>
          <p:nvSpPr>
            <p:cNvPr id="9" name="Freeform 9"/>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9B9DAF"/>
            </a:solidFill>
          </p:spPr>
        </p:sp>
      </p:grpSp>
      <p:sp>
        <p:nvSpPr>
          <p:cNvPr id="10" name="Freeform 10"/>
          <p:cNvSpPr/>
          <p:nvPr/>
        </p:nvSpPr>
        <p:spPr>
          <a:xfrm>
            <a:off x="4189304" y="8617964"/>
            <a:ext cx="2087283" cy="521821"/>
          </a:xfrm>
          <a:custGeom>
            <a:avLst/>
            <a:gdLst/>
            <a:ahLst/>
            <a:cxnLst/>
            <a:rect l="l" t="t" r="r" b="b"/>
            <a:pathLst>
              <a:path w="2087283" h="521821">
                <a:moveTo>
                  <a:pt x="0" y="0"/>
                </a:moveTo>
                <a:lnTo>
                  <a:pt x="2087283" y="0"/>
                </a:lnTo>
                <a:lnTo>
                  <a:pt x="2087283"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1"/>
          <p:cNvGrpSpPr/>
          <p:nvPr/>
        </p:nvGrpSpPr>
        <p:grpSpPr>
          <a:xfrm>
            <a:off x="3219763" y="2168606"/>
            <a:ext cx="7173171" cy="1204359"/>
            <a:chOff x="0" y="0"/>
            <a:chExt cx="9564228" cy="1605812"/>
          </a:xfrm>
        </p:grpSpPr>
        <p:sp>
          <p:nvSpPr>
            <p:cNvPr id="12" name="TextBox 12"/>
            <p:cNvSpPr txBox="1"/>
            <p:nvPr/>
          </p:nvSpPr>
          <p:spPr>
            <a:xfrm>
              <a:off x="0" y="650070"/>
              <a:ext cx="9564228" cy="955742"/>
            </a:xfrm>
            <a:prstGeom prst="rect">
              <a:avLst/>
            </a:prstGeom>
          </p:spPr>
          <p:txBody>
            <a:bodyPr lIns="0" tIns="0" rIns="0" bIns="0" rtlCol="0" anchor="t">
              <a:spAutoFit/>
            </a:bodyPr>
            <a:lstStyle/>
            <a:p>
              <a:pPr>
                <a:lnSpc>
                  <a:spcPts val="6018"/>
                </a:lnSpc>
                <a:spcBef>
                  <a:spcPct val="0"/>
                </a:spcBef>
              </a:pPr>
              <a:r>
                <a:rPr lang="en-US" sz="4298">
                  <a:solidFill>
                    <a:srgbClr val="F09D23"/>
                  </a:solidFill>
                  <a:latin typeface="League Spartan"/>
                </a:rPr>
                <a:t>YOUR SOLUTION </a:t>
              </a:r>
            </a:p>
          </p:txBody>
        </p:sp>
        <p:sp>
          <p:nvSpPr>
            <p:cNvPr id="13" name="TextBox 13"/>
            <p:cNvSpPr txBox="1"/>
            <p:nvPr/>
          </p:nvSpPr>
          <p:spPr>
            <a:xfrm>
              <a:off x="0" y="-76200"/>
              <a:ext cx="4341026" cy="811995"/>
            </a:xfrm>
            <a:prstGeom prst="rect">
              <a:avLst/>
            </a:prstGeom>
          </p:spPr>
          <p:txBody>
            <a:bodyPr lIns="0" tIns="0" rIns="0" bIns="0" rtlCol="0" anchor="t">
              <a:spAutoFit/>
            </a:bodyPr>
            <a:lstStyle/>
            <a:p>
              <a:pPr>
                <a:lnSpc>
                  <a:spcPts val="5080"/>
                </a:lnSpc>
                <a:spcBef>
                  <a:spcPct val="0"/>
                </a:spcBef>
              </a:pPr>
              <a:r>
                <a:rPr lang="en-US" sz="3629">
                  <a:solidFill>
                    <a:srgbClr val="000000"/>
                  </a:solidFill>
                  <a:latin typeface="Lato Bold"/>
                </a:rPr>
                <a:t>ABOUT</a:t>
              </a:r>
            </a:p>
          </p:txBody>
        </p:sp>
      </p:grpSp>
      <p:grpSp>
        <p:nvGrpSpPr>
          <p:cNvPr id="14" name="Group 14"/>
          <p:cNvGrpSpPr/>
          <p:nvPr/>
        </p:nvGrpSpPr>
        <p:grpSpPr>
          <a:xfrm>
            <a:off x="1028700" y="332854"/>
            <a:ext cx="17081202" cy="1769077"/>
            <a:chOff x="0" y="0"/>
            <a:chExt cx="22774936" cy="2358769"/>
          </a:xfrm>
        </p:grpSpPr>
        <p:sp>
          <p:nvSpPr>
            <p:cNvPr id="15" name="Freeform 15"/>
            <p:cNvSpPr/>
            <p:nvPr/>
          </p:nvSpPr>
          <p:spPr>
            <a:xfrm>
              <a:off x="0" y="447395"/>
              <a:ext cx="1568460" cy="572027"/>
            </a:xfrm>
            <a:custGeom>
              <a:avLst/>
              <a:gdLst/>
              <a:ahLst/>
              <a:cxnLst/>
              <a:rect l="l" t="t" r="r" b="b"/>
              <a:pathLst>
                <a:path w="1568460" h="572027">
                  <a:moveTo>
                    <a:pt x="0" y="0"/>
                  </a:moveTo>
                  <a:lnTo>
                    <a:pt x="1568460" y="0"/>
                  </a:lnTo>
                  <a:lnTo>
                    <a:pt x="1568460" y="572027"/>
                  </a:lnTo>
                  <a:lnTo>
                    <a:pt x="0" y="572027"/>
                  </a:lnTo>
                  <a:lnTo>
                    <a:pt x="0" y="0"/>
                  </a:lnTo>
                  <a:close/>
                </a:path>
              </a:pathLst>
            </a:custGeom>
            <a:blipFill>
              <a:blip r:embed="rId5"/>
              <a:stretch>
                <a:fillRect/>
              </a:stretch>
            </a:blipFill>
          </p:spPr>
        </p:sp>
        <p:sp>
          <p:nvSpPr>
            <p:cNvPr id="16" name="AutoShape 16"/>
            <p:cNvSpPr/>
            <p:nvPr/>
          </p:nvSpPr>
          <p:spPr>
            <a:xfrm flipV="1">
              <a:off x="1581160" y="380162"/>
              <a:ext cx="0" cy="706493"/>
            </a:xfrm>
            <a:prstGeom prst="line">
              <a:avLst/>
            </a:prstGeom>
            <a:ln w="25400" cap="flat">
              <a:solidFill>
                <a:srgbClr val="F09D23"/>
              </a:solidFill>
              <a:prstDash val="solid"/>
              <a:headEnd type="none" w="sm" len="sm"/>
              <a:tailEnd type="none" w="sm" len="sm"/>
            </a:ln>
          </p:spPr>
        </p:sp>
        <p:sp>
          <p:nvSpPr>
            <p:cNvPr id="17" name="TextBox 17"/>
            <p:cNvSpPr txBox="1"/>
            <p:nvPr/>
          </p:nvSpPr>
          <p:spPr>
            <a:xfrm>
              <a:off x="1725784" y="407018"/>
              <a:ext cx="9223394" cy="812800"/>
            </a:xfrm>
            <a:prstGeom prst="rect">
              <a:avLst/>
            </a:prstGeom>
          </p:spPr>
          <p:txBody>
            <a:bodyPr lIns="0" tIns="0" rIns="0" bIns="0" rtlCol="0" anchor="t">
              <a:spAutoFit/>
            </a:bodyPr>
            <a:lstStyle/>
            <a:p>
              <a:pPr>
                <a:lnSpc>
                  <a:spcPts val="2400"/>
                </a:lnSpc>
              </a:pPr>
              <a:r>
                <a:rPr lang="en-US" sz="2000">
                  <a:solidFill>
                    <a:srgbClr val="545454"/>
                  </a:solidFill>
                  <a:latin typeface="Garet Bold"/>
                </a:rPr>
                <a:t>NETRARIT Foundation (NRiT)</a:t>
              </a:r>
            </a:p>
            <a:p>
              <a:pPr>
                <a:lnSpc>
                  <a:spcPts val="2400"/>
                </a:lnSpc>
                <a:spcBef>
                  <a:spcPct val="0"/>
                </a:spcBef>
              </a:pPr>
              <a:endParaRPr lang="en-US" sz="2000">
                <a:solidFill>
                  <a:srgbClr val="545454"/>
                </a:solidFill>
                <a:latin typeface="Garet Bold"/>
              </a:endParaRPr>
            </a:p>
          </p:txBody>
        </p:sp>
        <p:sp>
          <p:nvSpPr>
            <p:cNvPr id="18" name="TextBox 18"/>
            <p:cNvSpPr txBox="1"/>
            <p:nvPr/>
          </p:nvSpPr>
          <p:spPr>
            <a:xfrm>
              <a:off x="1725784" y="816780"/>
              <a:ext cx="9223394" cy="307975"/>
            </a:xfrm>
            <a:prstGeom prst="rect">
              <a:avLst/>
            </a:prstGeom>
          </p:spPr>
          <p:txBody>
            <a:bodyPr lIns="0" tIns="0" rIns="0" bIns="0" rtlCol="0" anchor="t">
              <a:spAutoFit/>
            </a:bodyPr>
            <a:lstStyle/>
            <a:p>
              <a:pPr>
                <a:lnSpc>
                  <a:spcPts val="1919"/>
                </a:lnSpc>
                <a:spcBef>
                  <a:spcPct val="0"/>
                </a:spcBef>
              </a:pPr>
              <a:r>
                <a:rPr lang="en-US" sz="1599">
                  <a:solidFill>
                    <a:srgbClr val="545454"/>
                  </a:solidFill>
                  <a:latin typeface="Garet Bold"/>
                </a:rPr>
                <a:t>Technology Business Incubator </a:t>
              </a:r>
            </a:p>
          </p:txBody>
        </p:sp>
        <p:sp>
          <p:nvSpPr>
            <p:cNvPr id="19" name="TextBox 19"/>
            <p:cNvSpPr txBox="1"/>
            <p:nvPr/>
          </p:nvSpPr>
          <p:spPr>
            <a:xfrm>
              <a:off x="6278500" y="-28575"/>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Hosted By </a:t>
              </a:r>
            </a:p>
          </p:txBody>
        </p:sp>
        <p:sp>
          <p:nvSpPr>
            <p:cNvPr id="20" name="TextBox 20"/>
            <p:cNvSpPr txBox="1"/>
            <p:nvPr/>
          </p:nvSpPr>
          <p:spPr>
            <a:xfrm>
              <a:off x="12145177" y="15460"/>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Supported By</a:t>
              </a:r>
            </a:p>
          </p:txBody>
        </p:sp>
        <p:sp>
          <p:nvSpPr>
            <p:cNvPr id="21" name="Freeform 21"/>
            <p:cNvSpPr/>
            <p:nvPr/>
          </p:nvSpPr>
          <p:spPr>
            <a:xfrm>
              <a:off x="6787553" y="601261"/>
              <a:ext cx="894739" cy="894739"/>
            </a:xfrm>
            <a:custGeom>
              <a:avLst/>
              <a:gdLst/>
              <a:ahLst/>
              <a:cxnLst/>
              <a:rect l="l" t="t" r="r" b="b"/>
              <a:pathLst>
                <a:path w="894739" h="894739">
                  <a:moveTo>
                    <a:pt x="0" y="0"/>
                  </a:moveTo>
                  <a:lnTo>
                    <a:pt x="894739" y="0"/>
                  </a:lnTo>
                  <a:lnTo>
                    <a:pt x="894739" y="894738"/>
                  </a:lnTo>
                  <a:lnTo>
                    <a:pt x="0" y="894738"/>
                  </a:lnTo>
                  <a:lnTo>
                    <a:pt x="0" y="0"/>
                  </a:lnTo>
                  <a:close/>
                </a:path>
              </a:pathLst>
            </a:custGeom>
            <a:blipFill>
              <a:blip r:embed="rId6"/>
              <a:stretch>
                <a:fillRect/>
              </a:stretch>
            </a:blipFill>
          </p:spPr>
        </p:sp>
        <p:sp>
          <p:nvSpPr>
            <p:cNvPr id="22" name="Freeform 22"/>
            <p:cNvSpPr/>
            <p:nvPr/>
          </p:nvSpPr>
          <p:spPr>
            <a:xfrm>
              <a:off x="9685021" y="503788"/>
              <a:ext cx="1428259" cy="1009898"/>
            </a:xfrm>
            <a:custGeom>
              <a:avLst/>
              <a:gdLst/>
              <a:ahLst/>
              <a:cxnLst/>
              <a:rect l="l" t="t" r="r" b="b"/>
              <a:pathLst>
                <a:path w="1428259" h="1009898">
                  <a:moveTo>
                    <a:pt x="0" y="0"/>
                  </a:moveTo>
                  <a:lnTo>
                    <a:pt x="1428258" y="0"/>
                  </a:lnTo>
                  <a:lnTo>
                    <a:pt x="1428258" y="1009898"/>
                  </a:lnTo>
                  <a:lnTo>
                    <a:pt x="0" y="1009898"/>
                  </a:lnTo>
                  <a:lnTo>
                    <a:pt x="0" y="0"/>
                  </a:lnTo>
                  <a:close/>
                </a:path>
              </a:pathLst>
            </a:custGeom>
            <a:blipFill>
              <a:blip r:embed="rId7"/>
              <a:stretch>
                <a:fillRect/>
              </a:stretch>
            </a:blipFill>
          </p:spPr>
        </p:sp>
        <p:sp>
          <p:nvSpPr>
            <p:cNvPr id="23" name="Freeform 23"/>
            <p:cNvSpPr/>
            <p:nvPr/>
          </p:nvSpPr>
          <p:spPr>
            <a:xfrm>
              <a:off x="7845920" y="661243"/>
              <a:ext cx="1793520" cy="694989"/>
            </a:xfrm>
            <a:custGeom>
              <a:avLst/>
              <a:gdLst/>
              <a:ahLst/>
              <a:cxnLst/>
              <a:rect l="l" t="t" r="r" b="b"/>
              <a:pathLst>
                <a:path w="1793520" h="694989">
                  <a:moveTo>
                    <a:pt x="0" y="0"/>
                  </a:moveTo>
                  <a:lnTo>
                    <a:pt x="1793520" y="0"/>
                  </a:lnTo>
                  <a:lnTo>
                    <a:pt x="1793520" y="694989"/>
                  </a:lnTo>
                  <a:lnTo>
                    <a:pt x="0" y="694989"/>
                  </a:lnTo>
                  <a:lnTo>
                    <a:pt x="0" y="0"/>
                  </a:lnTo>
                  <a:close/>
                </a:path>
              </a:pathLst>
            </a:custGeom>
            <a:blipFill>
              <a:blip r:embed="rId8"/>
              <a:stretch>
                <a:fillRect/>
              </a:stretch>
            </a:blipFill>
          </p:spPr>
        </p:sp>
        <p:sp>
          <p:nvSpPr>
            <p:cNvPr id="24" name="Freeform 24"/>
            <p:cNvSpPr/>
            <p:nvPr/>
          </p:nvSpPr>
          <p:spPr>
            <a:xfrm>
              <a:off x="16162336" y="651916"/>
              <a:ext cx="1748570" cy="635007"/>
            </a:xfrm>
            <a:custGeom>
              <a:avLst/>
              <a:gdLst/>
              <a:ahLst/>
              <a:cxnLst/>
              <a:rect l="l" t="t" r="r" b="b"/>
              <a:pathLst>
                <a:path w="1748570" h="635007">
                  <a:moveTo>
                    <a:pt x="0" y="0"/>
                  </a:moveTo>
                  <a:lnTo>
                    <a:pt x="1748571" y="0"/>
                  </a:lnTo>
                  <a:lnTo>
                    <a:pt x="1748571" y="635007"/>
                  </a:lnTo>
                  <a:lnTo>
                    <a:pt x="0" y="635007"/>
                  </a:lnTo>
                  <a:lnTo>
                    <a:pt x="0" y="0"/>
                  </a:lnTo>
                  <a:close/>
                </a:path>
              </a:pathLst>
            </a:custGeom>
            <a:blipFill>
              <a:blip r:embed="rId9"/>
              <a:stretch>
                <a:fillRect/>
              </a:stretch>
            </a:blipFill>
          </p:spPr>
        </p:sp>
        <p:sp>
          <p:nvSpPr>
            <p:cNvPr id="25" name="Freeform 25"/>
            <p:cNvSpPr/>
            <p:nvPr/>
          </p:nvSpPr>
          <p:spPr>
            <a:xfrm>
              <a:off x="11266960" y="651916"/>
              <a:ext cx="2241623" cy="635007"/>
            </a:xfrm>
            <a:custGeom>
              <a:avLst/>
              <a:gdLst/>
              <a:ahLst/>
              <a:cxnLst/>
              <a:rect l="l" t="t" r="r" b="b"/>
              <a:pathLst>
                <a:path w="2241623" h="635007">
                  <a:moveTo>
                    <a:pt x="0" y="0"/>
                  </a:moveTo>
                  <a:lnTo>
                    <a:pt x="2241622" y="0"/>
                  </a:lnTo>
                  <a:lnTo>
                    <a:pt x="2241622" y="635007"/>
                  </a:lnTo>
                  <a:lnTo>
                    <a:pt x="0" y="635007"/>
                  </a:lnTo>
                  <a:lnTo>
                    <a:pt x="0" y="0"/>
                  </a:lnTo>
                  <a:close/>
                </a:path>
              </a:pathLst>
            </a:custGeom>
            <a:blipFill>
              <a:blip r:embed="rId10"/>
              <a:stretch>
                <a:fillRect/>
              </a:stretch>
            </a:blipFill>
          </p:spPr>
        </p:sp>
        <p:sp>
          <p:nvSpPr>
            <p:cNvPr id="26" name="Freeform 26"/>
            <p:cNvSpPr/>
            <p:nvPr/>
          </p:nvSpPr>
          <p:spPr>
            <a:xfrm>
              <a:off x="13686382" y="591934"/>
              <a:ext cx="2514054" cy="754971"/>
            </a:xfrm>
            <a:custGeom>
              <a:avLst/>
              <a:gdLst/>
              <a:ahLst/>
              <a:cxnLst/>
              <a:rect l="l" t="t" r="r" b="b"/>
              <a:pathLst>
                <a:path w="2514054" h="754971">
                  <a:moveTo>
                    <a:pt x="0" y="0"/>
                  </a:moveTo>
                  <a:lnTo>
                    <a:pt x="2514054" y="0"/>
                  </a:lnTo>
                  <a:lnTo>
                    <a:pt x="2514054" y="754971"/>
                  </a:lnTo>
                  <a:lnTo>
                    <a:pt x="0" y="754971"/>
                  </a:lnTo>
                  <a:lnTo>
                    <a:pt x="0" y="0"/>
                  </a:lnTo>
                  <a:close/>
                </a:path>
              </a:pathLst>
            </a:custGeom>
            <a:blipFill>
              <a:blip r:embed="rId11"/>
              <a:stretch>
                <a:fillRect/>
              </a:stretch>
            </a:blipFill>
          </p:spPr>
        </p:sp>
        <p:sp>
          <p:nvSpPr>
            <p:cNvPr id="27" name="AutoShape 27"/>
            <p:cNvSpPr/>
            <p:nvPr/>
          </p:nvSpPr>
          <p:spPr>
            <a:xfrm flipV="1">
              <a:off x="11138679" y="314877"/>
              <a:ext cx="0" cy="1181122"/>
            </a:xfrm>
            <a:prstGeom prst="line">
              <a:avLst/>
            </a:prstGeom>
            <a:ln w="50800" cap="flat">
              <a:solidFill>
                <a:srgbClr val="9B9DAF"/>
              </a:solidFill>
              <a:prstDash val="solid"/>
              <a:headEnd type="none" w="sm" len="sm"/>
              <a:tailEnd type="none" w="sm" len="sm"/>
            </a:ln>
          </p:spPr>
        </p:sp>
        <p:sp>
          <p:nvSpPr>
            <p:cNvPr id="28" name="AutoShape 28"/>
            <p:cNvSpPr/>
            <p:nvPr/>
          </p:nvSpPr>
          <p:spPr>
            <a:xfrm flipV="1">
              <a:off x="18145360" y="389488"/>
              <a:ext cx="0" cy="1181122"/>
            </a:xfrm>
            <a:prstGeom prst="line">
              <a:avLst/>
            </a:prstGeom>
            <a:ln w="50800" cap="flat">
              <a:solidFill>
                <a:srgbClr val="9B9DAF"/>
              </a:solidFill>
              <a:prstDash val="solid"/>
              <a:headEnd type="none" w="sm" len="sm"/>
              <a:tailEnd type="none" w="sm" len="sm"/>
            </a:ln>
          </p:spPr>
        </p:sp>
        <p:sp>
          <p:nvSpPr>
            <p:cNvPr id="29" name="TextBox 29"/>
            <p:cNvSpPr txBox="1"/>
            <p:nvPr/>
          </p:nvSpPr>
          <p:spPr>
            <a:xfrm>
              <a:off x="17847407" y="15460"/>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IDEATHON2024 Co-Hosted by</a:t>
              </a:r>
            </a:p>
          </p:txBody>
        </p:sp>
        <p:sp>
          <p:nvSpPr>
            <p:cNvPr id="30" name="Freeform 30"/>
            <p:cNvSpPr/>
            <p:nvPr/>
          </p:nvSpPr>
          <p:spPr>
            <a:xfrm>
              <a:off x="18654430" y="479560"/>
              <a:ext cx="785069" cy="1034126"/>
            </a:xfrm>
            <a:custGeom>
              <a:avLst/>
              <a:gdLst/>
              <a:ahLst/>
              <a:cxnLst/>
              <a:rect l="l" t="t" r="r" b="b"/>
              <a:pathLst>
                <a:path w="785069" h="1034126">
                  <a:moveTo>
                    <a:pt x="0" y="0"/>
                  </a:moveTo>
                  <a:lnTo>
                    <a:pt x="785070" y="0"/>
                  </a:lnTo>
                  <a:lnTo>
                    <a:pt x="785070" y="1034126"/>
                  </a:lnTo>
                  <a:lnTo>
                    <a:pt x="0" y="1034126"/>
                  </a:lnTo>
                  <a:lnTo>
                    <a:pt x="0" y="0"/>
                  </a:lnTo>
                  <a:close/>
                </a:path>
              </a:pathLst>
            </a:custGeom>
            <a:blipFill>
              <a:blip r:embed="rId12"/>
              <a:stretch>
                <a:fillRect/>
              </a:stretch>
            </a:blipFill>
          </p:spPr>
        </p:sp>
        <p:sp>
          <p:nvSpPr>
            <p:cNvPr id="31" name="Freeform 31"/>
            <p:cNvSpPr/>
            <p:nvPr/>
          </p:nvSpPr>
          <p:spPr>
            <a:xfrm>
              <a:off x="19879073" y="578709"/>
              <a:ext cx="851445" cy="921180"/>
            </a:xfrm>
            <a:custGeom>
              <a:avLst/>
              <a:gdLst/>
              <a:ahLst/>
              <a:cxnLst/>
              <a:rect l="l" t="t" r="r" b="b"/>
              <a:pathLst>
                <a:path w="851445" h="921180">
                  <a:moveTo>
                    <a:pt x="0" y="0"/>
                  </a:moveTo>
                  <a:lnTo>
                    <a:pt x="851445" y="0"/>
                  </a:lnTo>
                  <a:lnTo>
                    <a:pt x="851445" y="921181"/>
                  </a:lnTo>
                  <a:lnTo>
                    <a:pt x="0" y="921181"/>
                  </a:lnTo>
                  <a:lnTo>
                    <a:pt x="0" y="0"/>
                  </a:lnTo>
                  <a:close/>
                </a:path>
              </a:pathLst>
            </a:custGeom>
            <a:blipFill>
              <a:blip r:embed="rId13"/>
              <a:stretch>
                <a:fillRect l="-2246" r="-1247" b="-2309"/>
              </a:stretch>
            </a:blipFill>
          </p:spPr>
        </p:sp>
        <p:sp>
          <p:nvSpPr>
            <p:cNvPr id="32" name="Freeform 32"/>
            <p:cNvSpPr/>
            <p:nvPr/>
          </p:nvSpPr>
          <p:spPr>
            <a:xfrm>
              <a:off x="19185078" y="1646810"/>
              <a:ext cx="2239434" cy="711959"/>
            </a:xfrm>
            <a:custGeom>
              <a:avLst/>
              <a:gdLst/>
              <a:ahLst/>
              <a:cxnLst/>
              <a:rect l="l" t="t" r="r" b="b"/>
              <a:pathLst>
                <a:path w="2239434" h="711959">
                  <a:moveTo>
                    <a:pt x="0" y="0"/>
                  </a:moveTo>
                  <a:lnTo>
                    <a:pt x="2239434" y="0"/>
                  </a:lnTo>
                  <a:lnTo>
                    <a:pt x="2239434" y="711959"/>
                  </a:lnTo>
                  <a:lnTo>
                    <a:pt x="0" y="711959"/>
                  </a:lnTo>
                  <a:lnTo>
                    <a:pt x="0" y="0"/>
                  </a:lnTo>
                  <a:close/>
                </a:path>
              </a:pathLst>
            </a:custGeom>
            <a:blipFill>
              <a:blip r:embed="rId14"/>
              <a:stretch>
                <a:fillRect/>
              </a:stretch>
            </a:blipFill>
          </p:spPr>
        </p:sp>
        <p:sp>
          <p:nvSpPr>
            <p:cNvPr id="33" name="Freeform 33"/>
            <p:cNvSpPr/>
            <p:nvPr/>
          </p:nvSpPr>
          <p:spPr>
            <a:xfrm>
              <a:off x="21013069" y="451685"/>
              <a:ext cx="1118925" cy="1118925"/>
            </a:xfrm>
            <a:custGeom>
              <a:avLst/>
              <a:gdLst/>
              <a:ahLst/>
              <a:cxnLst/>
              <a:rect l="l" t="t" r="r" b="b"/>
              <a:pathLst>
                <a:path w="1118925" h="1118925">
                  <a:moveTo>
                    <a:pt x="0" y="0"/>
                  </a:moveTo>
                  <a:lnTo>
                    <a:pt x="1118925" y="0"/>
                  </a:lnTo>
                  <a:lnTo>
                    <a:pt x="1118925" y="1118925"/>
                  </a:lnTo>
                  <a:lnTo>
                    <a:pt x="0" y="1118925"/>
                  </a:lnTo>
                  <a:lnTo>
                    <a:pt x="0" y="0"/>
                  </a:lnTo>
                  <a:close/>
                </a:path>
              </a:pathLst>
            </a:custGeom>
            <a:blipFill>
              <a:blip r:embed="rId15"/>
              <a:stretch>
                <a:fillRect/>
              </a:stretch>
            </a:blipFill>
          </p:spPr>
        </p:sp>
      </p:grpSp>
      <p:sp>
        <p:nvSpPr>
          <p:cNvPr id="34" name="TextBox 33">
            <a:extLst>
              <a:ext uri="{FF2B5EF4-FFF2-40B4-BE49-F238E27FC236}">
                <a16:creationId xmlns:a16="http://schemas.microsoft.com/office/drawing/2014/main" id="{6E6F819D-4556-0A50-493C-414BE48C52DE}"/>
              </a:ext>
            </a:extLst>
          </p:cNvPr>
          <p:cNvSpPr txBox="1"/>
          <p:nvPr/>
        </p:nvSpPr>
        <p:spPr>
          <a:xfrm>
            <a:off x="3053375" y="3755204"/>
            <a:ext cx="10097077" cy="3477875"/>
          </a:xfrm>
          <a:prstGeom prst="rect">
            <a:avLst/>
          </a:prstGeom>
          <a:noFill/>
        </p:spPr>
        <p:txBody>
          <a:bodyPr wrap="square" rtlCol="0">
            <a:spAutoFit/>
          </a:bodyPr>
          <a:lstStyle/>
          <a:p>
            <a:pPr marL="342900" indent="-342900" algn="just">
              <a:buFont typeface="+mj-lt"/>
              <a:buAutoNum type="arabicPeriod"/>
            </a:pPr>
            <a:r>
              <a:rPr lang="en-US" sz="2000" b="0" i="0" dirty="0">
                <a:solidFill>
                  <a:srgbClr val="0D0D0D"/>
                </a:solidFill>
                <a:effectLst/>
                <a:latin typeface="Times New Roman" panose="02020603050405020304" pitchFamily="18" charset="0"/>
                <a:cs typeface="Times New Roman" panose="02020603050405020304" pitchFamily="18" charset="0"/>
              </a:rPr>
              <a:t>Infrared sensor for efficient road cleaning.</a:t>
            </a:r>
          </a:p>
          <a:p>
            <a:pPr marL="342900" indent="-342900" algn="just">
              <a:buFont typeface="+mj-lt"/>
              <a:buAutoNum type="arabicPeriod"/>
            </a:pPr>
            <a:r>
              <a:rPr lang="en-US" sz="2000" b="0" i="0" dirty="0">
                <a:solidFill>
                  <a:srgbClr val="0D0D0D"/>
                </a:solidFill>
                <a:effectLst/>
                <a:latin typeface="Times New Roman" panose="02020603050405020304" pitchFamily="18" charset="0"/>
                <a:cs typeface="Times New Roman" panose="02020603050405020304" pitchFamily="18" charset="0"/>
              </a:rPr>
              <a:t>Automatic obstacle detection for seamless navigation.</a:t>
            </a:r>
          </a:p>
          <a:p>
            <a:pPr marL="342900" indent="-342900" algn="just">
              <a:buFont typeface="+mj-lt"/>
              <a:buAutoNum type="arabicPeriod"/>
            </a:pPr>
            <a:r>
              <a:rPr lang="en-US" sz="2000" b="0" i="0" dirty="0">
                <a:solidFill>
                  <a:srgbClr val="0D0D0D"/>
                </a:solidFill>
                <a:effectLst/>
                <a:latin typeface="Times New Roman" panose="02020603050405020304" pitchFamily="18" charset="0"/>
                <a:cs typeface="Times New Roman" panose="02020603050405020304" pitchFamily="18" charset="0"/>
              </a:rPr>
              <a:t>Bluetooth connectivity for remote access and control.</a:t>
            </a:r>
          </a:p>
          <a:p>
            <a:pPr marL="342900" indent="-342900" algn="just">
              <a:buFont typeface="+mj-lt"/>
              <a:buAutoNum type="arabicPeriod"/>
            </a:pPr>
            <a:r>
              <a:rPr lang="en-US" sz="2000" b="0" i="0" dirty="0">
                <a:solidFill>
                  <a:srgbClr val="0D0D0D"/>
                </a:solidFill>
                <a:effectLst/>
                <a:latin typeface="Times New Roman" panose="02020603050405020304" pitchFamily="18" charset="0"/>
                <a:cs typeface="Times New Roman" panose="02020603050405020304" pitchFamily="18" charset="0"/>
              </a:rPr>
              <a:t>Low-power camera integration.</a:t>
            </a:r>
          </a:p>
          <a:p>
            <a:pPr marL="342900" indent="-342900" algn="just">
              <a:buFont typeface="+mj-lt"/>
              <a:buAutoNum type="arabicPeriod"/>
            </a:pPr>
            <a:r>
              <a:rPr lang="en-US" sz="2000" b="0" i="0" dirty="0">
                <a:solidFill>
                  <a:srgbClr val="0D0D0D"/>
                </a:solidFill>
                <a:effectLst/>
                <a:latin typeface="Times New Roman" panose="02020603050405020304" pitchFamily="18" charset="0"/>
                <a:cs typeface="Times New Roman" panose="02020603050405020304" pitchFamily="18" charset="0"/>
              </a:rPr>
              <a:t>Automatic charging system for uninterrupted operation.</a:t>
            </a:r>
          </a:p>
          <a:p>
            <a:pPr marL="342900" indent="-342900" algn="just">
              <a:buFont typeface="+mj-lt"/>
              <a:buAutoNum type="arabicPeriod"/>
            </a:pPr>
            <a:r>
              <a:rPr lang="en-US" sz="2000" b="0" i="0" dirty="0">
                <a:solidFill>
                  <a:srgbClr val="0D0D0D"/>
                </a:solidFill>
                <a:effectLst/>
                <a:latin typeface="Times New Roman" panose="02020603050405020304" pitchFamily="18" charset="0"/>
                <a:cs typeface="Times New Roman" panose="02020603050405020304" pitchFamily="18" charset="0"/>
              </a:rPr>
              <a:t>Remote control capability for convenient usage.</a:t>
            </a:r>
          </a:p>
          <a:p>
            <a:pPr marL="342900" indent="-342900" algn="just">
              <a:buFont typeface="+mj-lt"/>
              <a:buAutoNum type="arabicPeriod"/>
            </a:pPr>
            <a:r>
              <a:rPr lang="en-US" sz="2000" b="0" i="0" dirty="0">
                <a:solidFill>
                  <a:srgbClr val="0D0D0D"/>
                </a:solidFill>
                <a:effectLst/>
                <a:latin typeface="Times New Roman" panose="02020603050405020304" pitchFamily="18" charset="0"/>
                <a:cs typeface="Times New Roman" panose="02020603050405020304" pitchFamily="18" charset="0"/>
              </a:rPr>
              <a:t>High-power vacuum cleaner for effective cleaning performance.</a:t>
            </a:r>
          </a:p>
          <a:p>
            <a:pPr marL="342900" indent="-342900" algn="just">
              <a:buFont typeface="+mj-lt"/>
              <a:buAutoNum type="arabicPeriod"/>
            </a:pPr>
            <a:r>
              <a:rPr lang="en-US" sz="2000" b="0" i="0" dirty="0">
                <a:solidFill>
                  <a:srgbClr val="0D0D0D"/>
                </a:solidFill>
                <a:effectLst/>
                <a:latin typeface="Times New Roman" panose="02020603050405020304" pitchFamily="18" charset="0"/>
                <a:cs typeface="Times New Roman" panose="02020603050405020304" pitchFamily="18" charset="0"/>
              </a:rPr>
              <a:t>Multi-surface cleaning capability for versatility.</a:t>
            </a:r>
            <a:endParaRPr lang="en-US" sz="2000" dirty="0">
              <a:solidFill>
                <a:srgbClr val="0D0D0D"/>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0" i="0" dirty="0">
                <a:solidFill>
                  <a:srgbClr val="0D0D0D"/>
                </a:solidFill>
                <a:effectLst/>
                <a:latin typeface="Times New Roman" panose="02020603050405020304" pitchFamily="18" charset="0"/>
                <a:cs typeface="Times New Roman" panose="02020603050405020304" pitchFamily="18" charset="0"/>
              </a:rPr>
              <a:t>Eco-friendly operation with energy-saving features.</a:t>
            </a:r>
          </a:p>
          <a:p>
            <a:pPr marL="342900" indent="-342900" algn="just">
              <a:buFont typeface="+mj-lt"/>
              <a:buAutoNum type="arabicPeriod"/>
            </a:pPr>
            <a:r>
              <a:rPr lang="en-US" sz="2000" b="0" i="0" dirty="0">
                <a:solidFill>
                  <a:srgbClr val="0D0D0D"/>
                </a:solidFill>
                <a:effectLst/>
                <a:latin typeface="Times New Roman" panose="02020603050405020304" pitchFamily="18" charset="0"/>
                <a:cs typeface="Times New Roman" panose="02020603050405020304" pitchFamily="18" charset="0"/>
              </a:rPr>
              <a:t>User-friendly mobile app interface for intuitive control and customization.</a:t>
            </a:r>
          </a:p>
          <a:p>
            <a:pPr marL="342900" indent="-342900" algn="just">
              <a:buFont typeface="+mj-lt"/>
              <a:buAutoNum type="arabicPeriod"/>
            </a:pPr>
            <a:r>
              <a:rPr lang="en-US" sz="2000" b="0" i="0" dirty="0">
                <a:solidFill>
                  <a:srgbClr val="0D0D0D"/>
                </a:solidFill>
                <a:effectLst/>
                <a:latin typeface="Times New Roman" panose="02020603050405020304" pitchFamily="18" charset="0"/>
                <a:cs typeface="Times New Roman" panose="02020603050405020304" pitchFamily="18" charset="0"/>
              </a:rPr>
              <a:t>Integration with Google Assistant for voice control.</a:t>
            </a:r>
          </a:p>
        </p:txBody>
      </p:sp>
      <p:pic>
        <p:nvPicPr>
          <p:cNvPr id="35" name="Picture 34">
            <a:extLst>
              <a:ext uri="{FF2B5EF4-FFF2-40B4-BE49-F238E27FC236}">
                <a16:creationId xmlns:a16="http://schemas.microsoft.com/office/drawing/2014/main" id="{0ABBDDED-62E9-9E94-1507-6E07B6AA1962}"/>
              </a:ext>
            </a:extLst>
          </p:cNvPr>
          <p:cNvPicPr>
            <a:picLocks noChangeAspect="1"/>
          </p:cNvPicPr>
          <p:nvPr/>
        </p:nvPicPr>
        <p:blipFill rotWithShape="1">
          <a:blip r:embed="rId16">
            <a:extLst>
              <a:ext uri="{BEBA8EAE-BF5A-486C-A8C5-ECC9F3942E4B}">
                <a14:imgProps xmlns:a14="http://schemas.microsoft.com/office/drawing/2010/main">
                  <a14:imgLayer r:embed="rId17">
                    <a14:imgEffect>
                      <a14:sharpenSoften amount="500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l="15402" t="54029" r="50566" b="18641"/>
          <a:stretch/>
        </p:blipFill>
        <p:spPr>
          <a:xfrm>
            <a:off x="12751249" y="3717317"/>
            <a:ext cx="3772941" cy="482385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064" y="0"/>
            <a:ext cx="18532736" cy="10665544"/>
          </a:xfrm>
          <a:custGeom>
            <a:avLst/>
            <a:gdLst/>
            <a:ahLst/>
            <a:cxnLst/>
            <a:rect l="l" t="t" r="r" b="b"/>
            <a:pathLst>
              <a:path w="18532736" h="10665544">
                <a:moveTo>
                  <a:pt x="0" y="0"/>
                </a:moveTo>
                <a:lnTo>
                  <a:pt x="18532736" y="0"/>
                </a:lnTo>
                <a:lnTo>
                  <a:pt x="18532736" y="10665544"/>
                </a:lnTo>
                <a:lnTo>
                  <a:pt x="0" y="10665544"/>
                </a:lnTo>
                <a:lnTo>
                  <a:pt x="0" y="0"/>
                </a:lnTo>
                <a:close/>
              </a:path>
            </a:pathLst>
          </a:custGeom>
          <a:blipFill>
            <a:blip r:embed="rId2">
              <a:alphaModFix amt="41000"/>
            </a:blip>
            <a:stretch>
              <a:fillRect l="-21937" r="-21937"/>
            </a:stretch>
          </a:blipFill>
        </p:spPr>
      </p:sp>
      <p:grpSp>
        <p:nvGrpSpPr>
          <p:cNvPr id="3" name="Group 3"/>
          <p:cNvGrpSpPr/>
          <p:nvPr/>
        </p:nvGrpSpPr>
        <p:grpSpPr>
          <a:xfrm>
            <a:off x="0" y="0"/>
            <a:ext cx="13179258" cy="10287000"/>
            <a:chOff x="0" y="0"/>
            <a:chExt cx="3471080" cy="2709333"/>
          </a:xfrm>
        </p:grpSpPr>
        <p:sp>
          <p:nvSpPr>
            <p:cNvPr id="4" name="Freeform 4"/>
            <p:cNvSpPr/>
            <p:nvPr/>
          </p:nvSpPr>
          <p:spPr>
            <a:xfrm>
              <a:off x="0" y="0"/>
              <a:ext cx="3471080" cy="2709333"/>
            </a:xfrm>
            <a:custGeom>
              <a:avLst/>
              <a:gdLst/>
              <a:ahLst/>
              <a:cxnLst/>
              <a:rect l="l" t="t" r="r" b="b"/>
              <a:pathLst>
                <a:path w="3471080" h="2709333">
                  <a:moveTo>
                    <a:pt x="0" y="0"/>
                  </a:moveTo>
                  <a:lnTo>
                    <a:pt x="3471080" y="0"/>
                  </a:lnTo>
                  <a:lnTo>
                    <a:pt x="3471080" y="2709333"/>
                  </a:lnTo>
                  <a:lnTo>
                    <a:pt x="0" y="2709333"/>
                  </a:lnTo>
                  <a:close/>
                </a:path>
              </a:pathLst>
            </a:custGeom>
            <a:solidFill>
              <a:srgbClr val="F09D23"/>
            </a:solidFill>
          </p:spPr>
        </p:sp>
        <p:sp>
          <p:nvSpPr>
            <p:cNvPr id="5" name="TextBox 5"/>
            <p:cNvSpPr txBox="1"/>
            <p:nvPr/>
          </p:nvSpPr>
          <p:spPr>
            <a:xfrm>
              <a:off x="0" y="-47625"/>
              <a:ext cx="3471080" cy="2756958"/>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V="1">
            <a:off x="915548" y="3068691"/>
            <a:ext cx="5761990" cy="19050"/>
          </a:xfrm>
          <a:prstGeom prst="line">
            <a:avLst/>
          </a:prstGeom>
          <a:ln w="38100" cap="flat">
            <a:solidFill>
              <a:srgbClr val="FFFFFF"/>
            </a:solidFill>
            <a:prstDash val="solid"/>
            <a:headEnd type="none" w="sm" len="sm"/>
            <a:tailEnd type="none" w="sm" len="sm"/>
          </a:ln>
        </p:spPr>
      </p:sp>
      <p:grpSp>
        <p:nvGrpSpPr>
          <p:cNvPr id="7" name="Group 7"/>
          <p:cNvGrpSpPr>
            <a:grpSpLocks noChangeAspect="1"/>
          </p:cNvGrpSpPr>
          <p:nvPr/>
        </p:nvGrpSpPr>
        <p:grpSpPr>
          <a:xfrm>
            <a:off x="11958804" y="3266531"/>
            <a:ext cx="5300496" cy="5474353"/>
            <a:chOff x="0" y="0"/>
            <a:chExt cx="6350000" cy="6558280"/>
          </a:xfrm>
        </p:grpSpPr>
        <p:sp>
          <p:nvSpPr>
            <p:cNvPr id="8" name="Freeform 8"/>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000000">
                <a:alpha val="0"/>
              </a:srgbClr>
            </a:solidFill>
            <a:ln w="12700">
              <a:solidFill>
                <a:srgbClr val="000000"/>
              </a:solidFill>
            </a:ln>
          </p:spPr>
        </p:sp>
        <p:sp>
          <p:nvSpPr>
            <p:cNvPr id="9" name="Freeform 9"/>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id="10" name="TextBox 10"/>
          <p:cNvSpPr txBox="1"/>
          <p:nvPr/>
        </p:nvSpPr>
        <p:spPr>
          <a:xfrm>
            <a:off x="915485" y="2305549"/>
            <a:ext cx="13693567" cy="738238"/>
          </a:xfrm>
          <a:prstGeom prst="rect">
            <a:avLst/>
          </a:prstGeom>
        </p:spPr>
        <p:txBody>
          <a:bodyPr lIns="0" tIns="0" rIns="0" bIns="0" rtlCol="0" anchor="t">
            <a:spAutoFit/>
          </a:bodyPr>
          <a:lstStyle/>
          <a:p>
            <a:pPr>
              <a:lnSpc>
                <a:spcPts val="6018"/>
              </a:lnSpc>
              <a:spcBef>
                <a:spcPct val="0"/>
              </a:spcBef>
            </a:pPr>
            <a:r>
              <a:rPr lang="en-US" sz="4298">
                <a:solidFill>
                  <a:srgbClr val="FFFFFF"/>
                </a:solidFill>
                <a:latin typeface="League Spartan"/>
              </a:rPr>
              <a:t>UNIQUE VALUE PROPOSITION</a:t>
            </a:r>
          </a:p>
        </p:txBody>
      </p:sp>
      <p:sp>
        <p:nvSpPr>
          <p:cNvPr id="11" name="TextBox 11"/>
          <p:cNvSpPr txBox="1"/>
          <p:nvPr/>
        </p:nvSpPr>
        <p:spPr>
          <a:xfrm>
            <a:off x="915485" y="1632062"/>
            <a:ext cx="6946613" cy="589649"/>
          </a:xfrm>
          <a:prstGeom prst="rect">
            <a:avLst/>
          </a:prstGeom>
        </p:spPr>
        <p:txBody>
          <a:bodyPr lIns="0" tIns="0" rIns="0" bIns="0" rtlCol="0" anchor="t">
            <a:spAutoFit/>
          </a:bodyPr>
          <a:lstStyle/>
          <a:p>
            <a:pPr>
              <a:lnSpc>
                <a:spcPts val="5080"/>
              </a:lnSpc>
              <a:spcBef>
                <a:spcPct val="0"/>
              </a:spcBef>
            </a:pPr>
            <a:r>
              <a:rPr lang="en-US" sz="3629">
                <a:solidFill>
                  <a:srgbClr val="000000"/>
                </a:solidFill>
                <a:latin typeface="Lato Bold"/>
              </a:rPr>
              <a:t> PRODUCT’S / SERVICE’S</a:t>
            </a:r>
          </a:p>
        </p:txBody>
      </p:sp>
      <p:grpSp>
        <p:nvGrpSpPr>
          <p:cNvPr id="12" name="Group 12"/>
          <p:cNvGrpSpPr/>
          <p:nvPr/>
        </p:nvGrpSpPr>
        <p:grpSpPr>
          <a:xfrm>
            <a:off x="915485" y="259806"/>
            <a:ext cx="17081202" cy="1769077"/>
            <a:chOff x="0" y="0"/>
            <a:chExt cx="22774936" cy="2358769"/>
          </a:xfrm>
        </p:grpSpPr>
        <p:sp>
          <p:nvSpPr>
            <p:cNvPr id="13" name="Freeform 13"/>
            <p:cNvSpPr/>
            <p:nvPr/>
          </p:nvSpPr>
          <p:spPr>
            <a:xfrm>
              <a:off x="0" y="447395"/>
              <a:ext cx="1568460" cy="572027"/>
            </a:xfrm>
            <a:custGeom>
              <a:avLst/>
              <a:gdLst/>
              <a:ahLst/>
              <a:cxnLst/>
              <a:rect l="l" t="t" r="r" b="b"/>
              <a:pathLst>
                <a:path w="1568460" h="572027">
                  <a:moveTo>
                    <a:pt x="0" y="0"/>
                  </a:moveTo>
                  <a:lnTo>
                    <a:pt x="1568460" y="0"/>
                  </a:lnTo>
                  <a:lnTo>
                    <a:pt x="1568460" y="572027"/>
                  </a:lnTo>
                  <a:lnTo>
                    <a:pt x="0" y="572027"/>
                  </a:lnTo>
                  <a:lnTo>
                    <a:pt x="0" y="0"/>
                  </a:lnTo>
                  <a:close/>
                </a:path>
              </a:pathLst>
            </a:custGeom>
            <a:blipFill>
              <a:blip r:embed="rId3"/>
              <a:stretch>
                <a:fillRect/>
              </a:stretch>
            </a:blipFill>
          </p:spPr>
        </p:sp>
        <p:sp>
          <p:nvSpPr>
            <p:cNvPr id="14" name="AutoShape 14"/>
            <p:cNvSpPr/>
            <p:nvPr/>
          </p:nvSpPr>
          <p:spPr>
            <a:xfrm flipV="1">
              <a:off x="1581160" y="380162"/>
              <a:ext cx="0" cy="706493"/>
            </a:xfrm>
            <a:prstGeom prst="line">
              <a:avLst/>
            </a:prstGeom>
            <a:ln w="25400" cap="flat">
              <a:solidFill>
                <a:srgbClr val="F09D23"/>
              </a:solidFill>
              <a:prstDash val="solid"/>
              <a:headEnd type="none" w="sm" len="sm"/>
              <a:tailEnd type="none" w="sm" len="sm"/>
            </a:ln>
          </p:spPr>
        </p:sp>
        <p:sp>
          <p:nvSpPr>
            <p:cNvPr id="15" name="TextBox 15"/>
            <p:cNvSpPr txBox="1"/>
            <p:nvPr/>
          </p:nvSpPr>
          <p:spPr>
            <a:xfrm>
              <a:off x="1725784" y="407018"/>
              <a:ext cx="9223394" cy="812800"/>
            </a:xfrm>
            <a:prstGeom prst="rect">
              <a:avLst/>
            </a:prstGeom>
          </p:spPr>
          <p:txBody>
            <a:bodyPr lIns="0" tIns="0" rIns="0" bIns="0" rtlCol="0" anchor="t">
              <a:spAutoFit/>
            </a:bodyPr>
            <a:lstStyle/>
            <a:p>
              <a:pPr>
                <a:lnSpc>
                  <a:spcPts val="2400"/>
                </a:lnSpc>
              </a:pPr>
              <a:r>
                <a:rPr lang="en-US" sz="2000">
                  <a:solidFill>
                    <a:srgbClr val="545454"/>
                  </a:solidFill>
                  <a:latin typeface="Garet Bold"/>
                </a:rPr>
                <a:t>NETRARIT Foundation (NRiT)</a:t>
              </a:r>
            </a:p>
            <a:p>
              <a:pPr>
                <a:lnSpc>
                  <a:spcPts val="2400"/>
                </a:lnSpc>
                <a:spcBef>
                  <a:spcPct val="0"/>
                </a:spcBef>
              </a:pPr>
              <a:endParaRPr lang="en-US" sz="2000">
                <a:solidFill>
                  <a:srgbClr val="545454"/>
                </a:solidFill>
                <a:latin typeface="Garet Bold"/>
              </a:endParaRPr>
            </a:p>
          </p:txBody>
        </p:sp>
        <p:sp>
          <p:nvSpPr>
            <p:cNvPr id="16" name="TextBox 16"/>
            <p:cNvSpPr txBox="1"/>
            <p:nvPr/>
          </p:nvSpPr>
          <p:spPr>
            <a:xfrm>
              <a:off x="1725784" y="816780"/>
              <a:ext cx="9223394" cy="307975"/>
            </a:xfrm>
            <a:prstGeom prst="rect">
              <a:avLst/>
            </a:prstGeom>
          </p:spPr>
          <p:txBody>
            <a:bodyPr lIns="0" tIns="0" rIns="0" bIns="0" rtlCol="0" anchor="t">
              <a:spAutoFit/>
            </a:bodyPr>
            <a:lstStyle/>
            <a:p>
              <a:pPr>
                <a:lnSpc>
                  <a:spcPts val="1919"/>
                </a:lnSpc>
                <a:spcBef>
                  <a:spcPct val="0"/>
                </a:spcBef>
              </a:pPr>
              <a:r>
                <a:rPr lang="en-US" sz="1599">
                  <a:solidFill>
                    <a:srgbClr val="545454"/>
                  </a:solidFill>
                  <a:latin typeface="Garet Bold"/>
                </a:rPr>
                <a:t>Technology Business Incubator </a:t>
              </a:r>
            </a:p>
          </p:txBody>
        </p:sp>
        <p:sp>
          <p:nvSpPr>
            <p:cNvPr id="17" name="TextBox 17"/>
            <p:cNvSpPr txBox="1"/>
            <p:nvPr/>
          </p:nvSpPr>
          <p:spPr>
            <a:xfrm>
              <a:off x="6278500" y="-28575"/>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Hosted By </a:t>
              </a:r>
            </a:p>
          </p:txBody>
        </p:sp>
        <p:sp>
          <p:nvSpPr>
            <p:cNvPr id="18" name="TextBox 18"/>
            <p:cNvSpPr txBox="1"/>
            <p:nvPr/>
          </p:nvSpPr>
          <p:spPr>
            <a:xfrm>
              <a:off x="12145177" y="15460"/>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Supported By</a:t>
              </a:r>
            </a:p>
          </p:txBody>
        </p:sp>
        <p:sp>
          <p:nvSpPr>
            <p:cNvPr id="19" name="Freeform 19"/>
            <p:cNvSpPr/>
            <p:nvPr/>
          </p:nvSpPr>
          <p:spPr>
            <a:xfrm>
              <a:off x="6787553" y="601261"/>
              <a:ext cx="894739" cy="894739"/>
            </a:xfrm>
            <a:custGeom>
              <a:avLst/>
              <a:gdLst/>
              <a:ahLst/>
              <a:cxnLst/>
              <a:rect l="l" t="t" r="r" b="b"/>
              <a:pathLst>
                <a:path w="894739" h="894739">
                  <a:moveTo>
                    <a:pt x="0" y="0"/>
                  </a:moveTo>
                  <a:lnTo>
                    <a:pt x="894739" y="0"/>
                  </a:lnTo>
                  <a:lnTo>
                    <a:pt x="894739" y="894738"/>
                  </a:lnTo>
                  <a:lnTo>
                    <a:pt x="0" y="894738"/>
                  </a:lnTo>
                  <a:lnTo>
                    <a:pt x="0" y="0"/>
                  </a:lnTo>
                  <a:close/>
                </a:path>
              </a:pathLst>
            </a:custGeom>
            <a:blipFill>
              <a:blip r:embed="rId4"/>
              <a:stretch>
                <a:fillRect/>
              </a:stretch>
            </a:blipFill>
          </p:spPr>
        </p:sp>
        <p:sp>
          <p:nvSpPr>
            <p:cNvPr id="20" name="Freeform 20"/>
            <p:cNvSpPr/>
            <p:nvPr/>
          </p:nvSpPr>
          <p:spPr>
            <a:xfrm>
              <a:off x="9685021" y="503788"/>
              <a:ext cx="1428259" cy="1009898"/>
            </a:xfrm>
            <a:custGeom>
              <a:avLst/>
              <a:gdLst/>
              <a:ahLst/>
              <a:cxnLst/>
              <a:rect l="l" t="t" r="r" b="b"/>
              <a:pathLst>
                <a:path w="1428259" h="1009898">
                  <a:moveTo>
                    <a:pt x="0" y="0"/>
                  </a:moveTo>
                  <a:lnTo>
                    <a:pt x="1428258" y="0"/>
                  </a:lnTo>
                  <a:lnTo>
                    <a:pt x="1428258" y="1009898"/>
                  </a:lnTo>
                  <a:lnTo>
                    <a:pt x="0" y="1009898"/>
                  </a:lnTo>
                  <a:lnTo>
                    <a:pt x="0" y="0"/>
                  </a:lnTo>
                  <a:close/>
                </a:path>
              </a:pathLst>
            </a:custGeom>
            <a:blipFill>
              <a:blip r:embed="rId5"/>
              <a:stretch>
                <a:fillRect/>
              </a:stretch>
            </a:blipFill>
          </p:spPr>
        </p:sp>
        <p:sp>
          <p:nvSpPr>
            <p:cNvPr id="21" name="Freeform 21"/>
            <p:cNvSpPr/>
            <p:nvPr/>
          </p:nvSpPr>
          <p:spPr>
            <a:xfrm>
              <a:off x="7845920" y="661243"/>
              <a:ext cx="1793520" cy="694989"/>
            </a:xfrm>
            <a:custGeom>
              <a:avLst/>
              <a:gdLst/>
              <a:ahLst/>
              <a:cxnLst/>
              <a:rect l="l" t="t" r="r" b="b"/>
              <a:pathLst>
                <a:path w="1793520" h="694989">
                  <a:moveTo>
                    <a:pt x="0" y="0"/>
                  </a:moveTo>
                  <a:lnTo>
                    <a:pt x="1793520" y="0"/>
                  </a:lnTo>
                  <a:lnTo>
                    <a:pt x="1793520" y="694989"/>
                  </a:lnTo>
                  <a:lnTo>
                    <a:pt x="0" y="694989"/>
                  </a:lnTo>
                  <a:lnTo>
                    <a:pt x="0" y="0"/>
                  </a:lnTo>
                  <a:close/>
                </a:path>
              </a:pathLst>
            </a:custGeom>
            <a:blipFill>
              <a:blip r:embed="rId6"/>
              <a:stretch>
                <a:fillRect/>
              </a:stretch>
            </a:blipFill>
          </p:spPr>
        </p:sp>
        <p:sp>
          <p:nvSpPr>
            <p:cNvPr id="22" name="Freeform 22"/>
            <p:cNvSpPr/>
            <p:nvPr/>
          </p:nvSpPr>
          <p:spPr>
            <a:xfrm>
              <a:off x="16162336" y="651916"/>
              <a:ext cx="1748570" cy="635007"/>
            </a:xfrm>
            <a:custGeom>
              <a:avLst/>
              <a:gdLst/>
              <a:ahLst/>
              <a:cxnLst/>
              <a:rect l="l" t="t" r="r" b="b"/>
              <a:pathLst>
                <a:path w="1748570" h="635007">
                  <a:moveTo>
                    <a:pt x="0" y="0"/>
                  </a:moveTo>
                  <a:lnTo>
                    <a:pt x="1748571" y="0"/>
                  </a:lnTo>
                  <a:lnTo>
                    <a:pt x="1748571" y="635007"/>
                  </a:lnTo>
                  <a:lnTo>
                    <a:pt x="0" y="635007"/>
                  </a:lnTo>
                  <a:lnTo>
                    <a:pt x="0" y="0"/>
                  </a:lnTo>
                  <a:close/>
                </a:path>
              </a:pathLst>
            </a:custGeom>
            <a:blipFill>
              <a:blip r:embed="rId7"/>
              <a:stretch>
                <a:fillRect/>
              </a:stretch>
            </a:blipFill>
          </p:spPr>
        </p:sp>
        <p:sp>
          <p:nvSpPr>
            <p:cNvPr id="23" name="Freeform 23"/>
            <p:cNvSpPr/>
            <p:nvPr/>
          </p:nvSpPr>
          <p:spPr>
            <a:xfrm>
              <a:off x="11266960" y="651916"/>
              <a:ext cx="2241623" cy="635007"/>
            </a:xfrm>
            <a:custGeom>
              <a:avLst/>
              <a:gdLst/>
              <a:ahLst/>
              <a:cxnLst/>
              <a:rect l="l" t="t" r="r" b="b"/>
              <a:pathLst>
                <a:path w="2241623" h="635007">
                  <a:moveTo>
                    <a:pt x="0" y="0"/>
                  </a:moveTo>
                  <a:lnTo>
                    <a:pt x="2241622" y="0"/>
                  </a:lnTo>
                  <a:lnTo>
                    <a:pt x="2241622" y="635007"/>
                  </a:lnTo>
                  <a:lnTo>
                    <a:pt x="0" y="635007"/>
                  </a:lnTo>
                  <a:lnTo>
                    <a:pt x="0" y="0"/>
                  </a:lnTo>
                  <a:close/>
                </a:path>
              </a:pathLst>
            </a:custGeom>
            <a:blipFill>
              <a:blip r:embed="rId8"/>
              <a:stretch>
                <a:fillRect/>
              </a:stretch>
            </a:blipFill>
          </p:spPr>
        </p:sp>
        <p:sp>
          <p:nvSpPr>
            <p:cNvPr id="24" name="Freeform 24"/>
            <p:cNvSpPr/>
            <p:nvPr/>
          </p:nvSpPr>
          <p:spPr>
            <a:xfrm>
              <a:off x="13686382" y="591934"/>
              <a:ext cx="2514054" cy="754971"/>
            </a:xfrm>
            <a:custGeom>
              <a:avLst/>
              <a:gdLst/>
              <a:ahLst/>
              <a:cxnLst/>
              <a:rect l="l" t="t" r="r" b="b"/>
              <a:pathLst>
                <a:path w="2514054" h="754971">
                  <a:moveTo>
                    <a:pt x="0" y="0"/>
                  </a:moveTo>
                  <a:lnTo>
                    <a:pt x="2514054" y="0"/>
                  </a:lnTo>
                  <a:lnTo>
                    <a:pt x="2514054" y="754971"/>
                  </a:lnTo>
                  <a:lnTo>
                    <a:pt x="0" y="754971"/>
                  </a:lnTo>
                  <a:lnTo>
                    <a:pt x="0" y="0"/>
                  </a:lnTo>
                  <a:close/>
                </a:path>
              </a:pathLst>
            </a:custGeom>
            <a:blipFill>
              <a:blip r:embed="rId9"/>
              <a:stretch>
                <a:fillRect/>
              </a:stretch>
            </a:blipFill>
          </p:spPr>
        </p:sp>
        <p:sp>
          <p:nvSpPr>
            <p:cNvPr id="25" name="AutoShape 25"/>
            <p:cNvSpPr/>
            <p:nvPr/>
          </p:nvSpPr>
          <p:spPr>
            <a:xfrm flipV="1">
              <a:off x="11138679" y="314877"/>
              <a:ext cx="0" cy="1181122"/>
            </a:xfrm>
            <a:prstGeom prst="line">
              <a:avLst/>
            </a:prstGeom>
            <a:ln w="50800" cap="flat">
              <a:solidFill>
                <a:srgbClr val="9B9DAF"/>
              </a:solidFill>
              <a:prstDash val="solid"/>
              <a:headEnd type="none" w="sm" len="sm"/>
              <a:tailEnd type="none" w="sm" len="sm"/>
            </a:ln>
          </p:spPr>
        </p:sp>
        <p:sp>
          <p:nvSpPr>
            <p:cNvPr id="26" name="AutoShape 26"/>
            <p:cNvSpPr/>
            <p:nvPr/>
          </p:nvSpPr>
          <p:spPr>
            <a:xfrm flipV="1">
              <a:off x="18145360" y="389488"/>
              <a:ext cx="0" cy="1181122"/>
            </a:xfrm>
            <a:prstGeom prst="line">
              <a:avLst/>
            </a:prstGeom>
            <a:ln w="50800" cap="flat">
              <a:solidFill>
                <a:srgbClr val="9B9DAF"/>
              </a:solidFill>
              <a:prstDash val="solid"/>
              <a:headEnd type="none" w="sm" len="sm"/>
              <a:tailEnd type="none" w="sm" len="sm"/>
            </a:ln>
          </p:spPr>
        </p:sp>
        <p:sp>
          <p:nvSpPr>
            <p:cNvPr id="27" name="TextBox 27"/>
            <p:cNvSpPr txBox="1"/>
            <p:nvPr/>
          </p:nvSpPr>
          <p:spPr>
            <a:xfrm>
              <a:off x="17847407" y="15460"/>
              <a:ext cx="4927529" cy="364702"/>
            </a:xfrm>
            <a:prstGeom prst="rect">
              <a:avLst/>
            </a:prstGeom>
          </p:spPr>
          <p:txBody>
            <a:bodyPr lIns="0" tIns="0" rIns="0" bIns="0" rtlCol="0" anchor="t">
              <a:spAutoFit/>
            </a:bodyPr>
            <a:lstStyle/>
            <a:p>
              <a:pPr algn="ctr">
                <a:lnSpc>
                  <a:spcPts val="2380"/>
                </a:lnSpc>
              </a:pPr>
              <a:r>
                <a:rPr lang="en-US" sz="1700" dirty="0">
                  <a:solidFill>
                    <a:srgbClr val="000000"/>
                  </a:solidFill>
                  <a:latin typeface="DM Sans"/>
                </a:rPr>
                <a:t>IDEATHON2024 Co-Hosted by</a:t>
              </a:r>
            </a:p>
          </p:txBody>
        </p:sp>
        <p:sp>
          <p:nvSpPr>
            <p:cNvPr id="28" name="Freeform 28"/>
            <p:cNvSpPr/>
            <p:nvPr/>
          </p:nvSpPr>
          <p:spPr>
            <a:xfrm>
              <a:off x="18654430" y="479560"/>
              <a:ext cx="785069" cy="1034126"/>
            </a:xfrm>
            <a:custGeom>
              <a:avLst/>
              <a:gdLst/>
              <a:ahLst/>
              <a:cxnLst/>
              <a:rect l="l" t="t" r="r" b="b"/>
              <a:pathLst>
                <a:path w="785069" h="1034126">
                  <a:moveTo>
                    <a:pt x="0" y="0"/>
                  </a:moveTo>
                  <a:lnTo>
                    <a:pt x="785070" y="0"/>
                  </a:lnTo>
                  <a:lnTo>
                    <a:pt x="785070" y="1034126"/>
                  </a:lnTo>
                  <a:lnTo>
                    <a:pt x="0" y="1034126"/>
                  </a:lnTo>
                  <a:lnTo>
                    <a:pt x="0" y="0"/>
                  </a:lnTo>
                  <a:close/>
                </a:path>
              </a:pathLst>
            </a:custGeom>
            <a:blipFill>
              <a:blip r:embed="rId10"/>
              <a:stretch>
                <a:fillRect/>
              </a:stretch>
            </a:blipFill>
          </p:spPr>
        </p:sp>
        <p:sp>
          <p:nvSpPr>
            <p:cNvPr id="29" name="Freeform 29"/>
            <p:cNvSpPr/>
            <p:nvPr/>
          </p:nvSpPr>
          <p:spPr>
            <a:xfrm>
              <a:off x="19879073" y="578709"/>
              <a:ext cx="851445" cy="921180"/>
            </a:xfrm>
            <a:custGeom>
              <a:avLst/>
              <a:gdLst/>
              <a:ahLst/>
              <a:cxnLst/>
              <a:rect l="l" t="t" r="r" b="b"/>
              <a:pathLst>
                <a:path w="851445" h="921180">
                  <a:moveTo>
                    <a:pt x="0" y="0"/>
                  </a:moveTo>
                  <a:lnTo>
                    <a:pt x="851445" y="0"/>
                  </a:lnTo>
                  <a:lnTo>
                    <a:pt x="851445" y="921181"/>
                  </a:lnTo>
                  <a:lnTo>
                    <a:pt x="0" y="921181"/>
                  </a:lnTo>
                  <a:lnTo>
                    <a:pt x="0" y="0"/>
                  </a:lnTo>
                  <a:close/>
                </a:path>
              </a:pathLst>
            </a:custGeom>
            <a:blipFill>
              <a:blip r:embed="rId11"/>
              <a:stretch>
                <a:fillRect l="-2246" r="-1247" b="-2309"/>
              </a:stretch>
            </a:blipFill>
          </p:spPr>
        </p:sp>
        <p:sp>
          <p:nvSpPr>
            <p:cNvPr id="30" name="Freeform 30"/>
            <p:cNvSpPr/>
            <p:nvPr/>
          </p:nvSpPr>
          <p:spPr>
            <a:xfrm>
              <a:off x="19185078" y="1646810"/>
              <a:ext cx="2239434" cy="711959"/>
            </a:xfrm>
            <a:custGeom>
              <a:avLst/>
              <a:gdLst/>
              <a:ahLst/>
              <a:cxnLst/>
              <a:rect l="l" t="t" r="r" b="b"/>
              <a:pathLst>
                <a:path w="2239434" h="711959">
                  <a:moveTo>
                    <a:pt x="0" y="0"/>
                  </a:moveTo>
                  <a:lnTo>
                    <a:pt x="2239434" y="0"/>
                  </a:lnTo>
                  <a:lnTo>
                    <a:pt x="2239434" y="711959"/>
                  </a:lnTo>
                  <a:lnTo>
                    <a:pt x="0" y="711959"/>
                  </a:lnTo>
                  <a:lnTo>
                    <a:pt x="0" y="0"/>
                  </a:lnTo>
                  <a:close/>
                </a:path>
              </a:pathLst>
            </a:custGeom>
            <a:blipFill>
              <a:blip r:embed="rId12"/>
              <a:stretch>
                <a:fillRect/>
              </a:stretch>
            </a:blipFill>
          </p:spPr>
        </p:sp>
        <p:sp>
          <p:nvSpPr>
            <p:cNvPr id="31" name="Freeform 31"/>
            <p:cNvSpPr/>
            <p:nvPr/>
          </p:nvSpPr>
          <p:spPr>
            <a:xfrm>
              <a:off x="21013069" y="451685"/>
              <a:ext cx="1118925" cy="1118925"/>
            </a:xfrm>
            <a:custGeom>
              <a:avLst/>
              <a:gdLst/>
              <a:ahLst/>
              <a:cxnLst/>
              <a:rect l="l" t="t" r="r" b="b"/>
              <a:pathLst>
                <a:path w="1118925" h="1118925">
                  <a:moveTo>
                    <a:pt x="0" y="0"/>
                  </a:moveTo>
                  <a:lnTo>
                    <a:pt x="1118925" y="0"/>
                  </a:lnTo>
                  <a:lnTo>
                    <a:pt x="1118925" y="1118925"/>
                  </a:lnTo>
                  <a:lnTo>
                    <a:pt x="0" y="1118925"/>
                  </a:lnTo>
                  <a:lnTo>
                    <a:pt x="0" y="0"/>
                  </a:lnTo>
                  <a:close/>
                </a:path>
              </a:pathLst>
            </a:custGeom>
            <a:blipFill>
              <a:blip r:embed="rId13"/>
              <a:stretch>
                <a:fillRect/>
              </a:stretch>
            </a:blipFill>
          </p:spPr>
        </p:sp>
      </p:grpSp>
      <p:pic>
        <p:nvPicPr>
          <p:cNvPr id="33" name="Picture 32">
            <a:extLst>
              <a:ext uri="{FF2B5EF4-FFF2-40B4-BE49-F238E27FC236}">
                <a16:creationId xmlns:a16="http://schemas.microsoft.com/office/drawing/2014/main" id="{F3B1C208-CAAF-F6D0-D14F-AA88286E3275}"/>
              </a:ext>
            </a:extLst>
          </p:cNvPr>
          <p:cNvPicPr>
            <a:picLocks noChangeAspect="1"/>
          </p:cNvPicPr>
          <p:nvPr/>
        </p:nvPicPr>
        <p:blipFill rotWithShape="1">
          <a:blip r:embed="rId14">
            <a:extLst>
              <a:ext uri="{28A0092B-C50C-407E-A947-70E740481C1C}">
                <a14:useLocalDpi xmlns:a14="http://schemas.microsoft.com/office/drawing/2010/main" val="0"/>
              </a:ext>
            </a:extLst>
          </a:blip>
          <a:srcRect l="10986" t="13333" r="15959" b="15200"/>
          <a:stretch/>
        </p:blipFill>
        <p:spPr>
          <a:xfrm>
            <a:off x="-66710" y="4015358"/>
            <a:ext cx="10020301" cy="6358605"/>
          </a:xfrm>
          <a:prstGeom prst="flowChartAlternateProcess">
            <a:avLst/>
          </a:prstGeom>
          <a:ln>
            <a:noFill/>
          </a:ln>
          <a:effectLst>
            <a:softEdge rad="112500"/>
          </a:effectLst>
        </p:spPr>
      </p:pic>
      <p:pic>
        <p:nvPicPr>
          <p:cNvPr id="35" name="Picture 34">
            <a:extLst>
              <a:ext uri="{FF2B5EF4-FFF2-40B4-BE49-F238E27FC236}">
                <a16:creationId xmlns:a16="http://schemas.microsoft.com/office/drawing/2014/main" id="{E97496D5-F23A-81B2-C21D-B7DB290F8490}"/>
              </a:ext>
            </a:extLst>
          </p:cNvPr>
          <p:cNvPicPr>
            <a:picLocks noChangeAspect="1"/>
          </p:cNvPicPr>
          <p:nvPr/>
        </p:nvPicPr>
        <p:blipFill rotWithShape="1">
          <a:blip r:embed="rId15">
            <a:extLst>
              <a:ext uri="{28A0092B-C50C-407E-A947-70E740481C1C}">
                <a14:useLocalDpi xmlns:a14="http://schemas.microsoft.com/office/drawing/2010/main" val="0"/>
              </a:ext>
            </a:extLst>
          </a:blip>
          <a:srcRect l="28548" t="8935" r="16147" b="30397"/>
          <a:stretch/>
        </p:blipFill>
        <p:spPr>
          <a:xfrm>
            <a:off x="10287000" y="4018802"/>
            <a:ext cx="7585570" cy="6240961"/>
          </a:xfrm>
          <a:prstGeom prst="flowChartAlternateProcess">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randombar(horizontal)">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grpSp>
        <p:nvGrpSpPr>
          <p:cNvPr id="3" name="Group 3"/>
          <p:cNvGrpSpPr/>
          <p:nvPr/>
        </p:nvGrpSpPr>
        <p:grpSpPr>
          <a:xfrm>
            <a:off x="-332021" y="8120724"/>
            <a:ext cx="16268398" cy="2689643"/>
            <a:chOff x="0" y="0"/>
            <a:chExt cx="4284681" cy="817550"/>
          </a:xfrm>
        </p:grpSpPr>
        <p:sp>
          <p:nvSpPr>
            <p:cNvPr id="4" name="Freeform 4"/>
            <p:cNvSpPr/>
            <p:nvPr/>
          </p:nvSpPr>
          <p:spPr>
            <a:xfrm>
              <a:off x="0" y="0"/>
              <a:ext cx="4284681" cy="817550"/>
            </a:xfrm>
            <a:custGeom>
              <a:avLst/>
              <a:gdLst/>
              <a:ahLst/>
              <a:cxnLst/>
              <a:rect l="l" t="t" r="r" b="b"/>
              <a:pathLst>
                <a:path w="4284681" h="817550">
                  <a:moveTo>
                    <a:pt x="0" y="0"/>
                  </a:moveTo>
                  <a:lnTo>
                    <a:pt x="4284681" y="0"/>
                  </a:lnTo>
                  <a:lnTo>
                    <a:pt x="4284681" y="817550"/>
                  </a:lnTo>
                  <a:lnTo>
                    <a:pt x="0" y="817550"/>
                  </a:lnTo>
                  <a:close/>
                </a:path>
              </a:pathLst>
            </a:custGeom>
            <a:solidFill>
              <a:srgbClr val="F09D23"/>
            </a:solidFill>
          </p:spPr>
        </p:sp>
        <p:sp>
          <p:nvSpPr>
            <p:cNvPr id="5" name="TextBox 5"/>
            <p:cNvSpPr txBox="1"/>
            <p:nvPr/>
          </p:nvSpPr>
          <p:spPr>
            <a:xfrm>
              <a:off x="0" y="-47625"/>
              <a:ext cx="4284681" cy="86517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028700" y="2598107"/>
            <a:ext cx="12783499" cy="812016"/>
          </a:xfrm>
          <a:prstGeom prst="rect">
            <a:avLst/>
          </a:prstGeom>
        </p:spPr>
        <p:txBody>
          <a:bodyPr lIns="0" tIns="0" rIns="0" bIns="0" rtlCol="0" anchor="t">
            <a:spAutoFit/>
          </a:bodyPr>
          <a:lstStyle/>
          <a:p>
            <a:pPr algn="just">
              <a:lnSpc>
                <a:spcPts val="6693"/>
              </a:lnSpc>
              <a:spcBef>
                <a:spcPct val="0"/>
              </a:spcBef>
            </a:pPr>
            <a:r>
              <a:rPr lang="en-US" sz="4780" dirty="0">
                <a:solidFill>
                  <a:srgbClr val="F09D23"/>
                </a:solidFill>
                <a:latin typeface="League Spartan"/>
              </a:rPr>
              <a:t>BUSINESS PLAN AND REVENUE MODEL</a:t>
            </a:r>
          </a:p>
        </p:txBody>
      </p:sp>
      <p:sp>
        <p:nvSpPr>
          <p:cNvPr id="8" name="AutoShape 8"/>
          <p:cNvSpPr/>
          <p:nvPr/>
        </p:nvSpPr>
        <p:spPr>
          <a:xfrm flipV="1">
            <a:off x="1028779" y="3370219"/>
            <a:ext cx="5025481" cy="20854"/>
          </a:xfrm>
          <a:prstGeom prst="line">
            <a:avLst/>
          </a:prstGeom>
          <a:ln w="38100" cap="flat">
            <a:solidFill>
              <a:srgbClr val="000000"/>
            </a:solidFill>
            <a:prstDash val="solid"/>
            <a:headEnd type="none" w="sm" len="sm"/>
            <a:tailEnd type="none" w="sm" len="sm"/>
          </a:ln>
        </p:spPr>
      </p:sp>
      <p:grpSp>
        <p:nvGrpSpPr>
          <p:cNvPr id="9" name="Group 9"/>
          <p:cNvGrpSpPr/>
          <p:nvPr/>
        </p:nvGrpSpPr>
        <p:grpSpPr>
          <a:xfrm>
            <a:off x="737108" y="302902"/>
            <a:ext cx="17081202" cy="1769077"/>
            <a:chOff x="0" y="0"/>
            <a:chExt cx="22774936" cy="2358769"/>
          </a:xfrm>
        </p:grpSpPr>
        <p:sp>
          <p:nvSpPr>
            <p:cNvPr id="10" name="Freeform 10"/>
            <p:cNvSpPr/>
            <p:nvPr/>
          </p:nvSpPr>
          <p:spPr>
            <a:xfrm>
              <a:off x="0" y="447395"/>
              <a:ext cx="1568460" cy="572027"/>
            </a:xfrm>
            <a:custGeom>
              <a:avLst/>
              <a:gdLst/>
              <a:ahLst/>
              <a:cxnLst/>
              <a:rect l="l" t="t" r="r" b="b"/>
              <a:pathLst>
                <a:path w="1568460" h="572027">
                  <a:moveTo>
                    <a:pt x="0" y="0"/>
                  </a:moveTo>
                  <a:lnTo>
                    <a:pt x="1568460" y="0"/>
                  </a:lnTo>
                  <a:lnTo>
                    <a:pt x="1568460" y="572027"/>
                  </a:lnTo>
                  <a:lnTo>
                    <a:pt x="0" y="572027"/>
                  </a:lnTo>
                  <a:lnTo>
                    <a:pt x="0" y="0"/>
                  </a:lnTo>
                  <a:close/>
                </a:path>
              </a:pathLst>
            </a:custGeom>
            <a:blipFill>
              <a:blip r:embed="rId3"/>
              <a:stretch>
                <a:fillRect/>
              </a:stretch>
            </a:blipFill>
          </p:spPr>
        </p:sp>
        <p:sp>
          <p:nvSpPr>
            <p:cNvPr id="11" name="AutoShape 11"/>
            <p:cNvSpPr/>
            <p:nvPr/>
          </p:nvSpPr>
          <p:spPr>
            <a:xfrm flipV="1">
              <a:off x="1581160" y="380162"/>
              <a:ext cx="0" cy="706493"/>
            </a:xfrm>
            <a:prstGeom prst="line">
              <a:avLst/>
            </a:prstGeom>
            <a:ln w="25400" cap="flat">
              <a:solidFill>
                <a:srgbClr val="F09D23"/>
              </a:solidFill>
              <a:prstDash val="solid"/>
              <a:headEnd type="none" w="sm" len="sm"/>
              <a:tailEnd type="none" w="sm" len="sm"/>
            </a:ln>
          </p:spPr>
        </p:sp>
        <p:sp>
          <p:nvSpPr>
            <p:cNvPr id="12" name="TextBox 12"/>
            <p:cNvSpPr txBox="1"/>
            <p:nvPr/>
          </p:nvSpPr>
          <p:spPr>
            <a:xfrm>
              <a:off x="1725784" y="407018"/>
              <a:ext cx="9223394" cy="812800"/>
            </a:xfrm>
            <a:prstGeom prst="rect">
              <a:avLst/>
            </a:prstGeom>
          </p:spPr>
          <p:txBody>
            <a:bodyPr lIns="0" tIns="0" rIns="0" bIns="0" rtlCol="0" anchor="t">
              <a:spAutoFit/>
            </a:bodyPr>
            <a:lstStyle/>
            <a:p>
              <a:pPr>
                <a:lnSpc>
                  <a:spcPts val="2400"/>
                </a:lnSpc>
              </a:pPr>
              <a:r>
                <a:rPr lang="en-US" sz="2000">
                  <a:solidFill>
                    <a:srgbClr val="545454"/>
                  </a:solidFill>
                  <a:latin typeface="Garet Bold"/>
                </a:rPr>
                <a:t>NETRARIT Foundation (NRiT)</a:t>
              </a:r>
            </a:p>
            <a:p>
              <a:pPr>
                <a:lnSpc>
                  <a:spcPts val="2400"/>
                </a:lnSpc>
                <a:spcBef>
                  <a:spcPct val="0"/>
                </a:spcBef>
              </a:pPr>
              <a:endParaRPr lang="en-US" sz="2000">
                <a:solidFill>
                  <a:srgbClr val="545454"/>
                </a:solidFill>
                <a:latin typeface="Garet Bold"/>
              </a:endParaRPr>
            </a:p>
          </p:txBody>
        </p:sp>
        <p:sp>
          <p:nvSpPr>
            <p:cNvPr id="13" name="TextBox 13"/>
            <p:cNvSpPr txBox="1"/>
            <p:nvPr/>
          </p:nvSpPr>
          <p:spPr>
            <a:xfrm>
              <a:off x="1725784" y="816780"/>
              <a:ext cx="9223394" cy="307975"/>
            </a:xfrm>
            <a:prstGeom prst="rect">
              <a:avLst/>
            </a:prstGeom>
          </p:spPr>
          <p:txBody>
            <a:bodyPr lIns="0" tIns="0" rIns="0" bIns="0" rtlCol="0" anchor="t">
              <a:spAutoFit/>
            </a:bodyPr>
            <a:lstStyle/>
            <a:p>
              <a:pPr>
                <a:lnSpc>
                  <a:spcPts val="1919"/>
                </a:lnSpc>
                <a:spcBef>
                  <a:spcPct val="0"/>
                </a:spcBef>
              </a:pPr>
              <a:r>
                <a:rPr lang="en-US" sz="1599">
                  <a:solidFill>
                    <a:srgbClr val="545454"/>
                  </a:solidFill>
                  <a:latin typeface="Garet Bold"/>
                </a:rPr>
                <a:t>Technology Business Incubator </a:t>
              </a:r>
            </a:p>
          </p:txBody>
        </p:sp>
        <p:sp>
          <p:nvSpPr>
            <p:cNvPr id="14" name="TextBox 14"/>
            <p:cNvSpPr txBox="1"/>
            <p:nvPr/>
          </p:nvSpPr>
          <p:spPr>
            <a:xfrm>
              <a:off x="6278500" y="-28575"/>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Hosted By </a:t>
              </a:r>
            </a:p>
          </p:txBody>
        </p:sp>
        <p:sp>
          <p:nvSpPr>
            <p:cNvPr id="15" name="TextBox 15"/>
            <p:cNvSpPr txBox="1"/>
            <p:nvPr/>
          </p:nvSpPr>
          <p:spPr>
            <a:xfrm>
              <a:off x="12145177" y="15460"/>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Supported By</a:t>
              </a:r>
            </a:p>
          </p:txBody>
        </p:sp>
        <p:sp>
          <p:nvSpPr>
            <p:cNvPr id="16" name="Freeform 16"/>
            <p:cNvSpPr/>
            <p:nvPr/>
          </p:nvSpPr>
          <p:spPr>
            <a:xfrm>
              <a:off x="6787553" y="601261"/>
              <a:ext cx="894739" cy="894739"/>
            </a:xfrm>
            <a:custGeom>
              <a:avLst/>
              <a:gdLst/>
              <a:ahLst/>
              <a:cxnLst/>
              <a:rect l="l" t="t" r="r" b="b"/>
              <a:pathLst>
                <a:path w="894739" h="894739">
                  <a:moveTo>
                    <a:pt x="0" y="0"/>
                  </a:moveTo>
                  <a:lnTo>
                    <a:pt x="894739" y="0"/>
                  </a:lnTo>
                  <a:lnTo>
                    <a:pt x="894739" y="894738"/>
                  </a:lnTo>
                  <a:lnTo>
                    <a:pt x="0" y="894738"/>
                  </a:lnTo>
                  <a:lnTo>
                    <a:pt x="0" y="0"/>
                  </a:lnTo>
                  <a:close/>
                </a:path>
              </a:pathLst>
            </a:custGeom>
            <a:blipFill>
              <a:blip r:embed="rId4"/>
              <a:stretch>
                <a:fillRect/>
              </a:stretch>
            </a:blipFill>
          </p:spPr>
        </p:sp>
        <p:sp>
          <p:nvSpPr>
            <p:cNvPr id="17" name="Freeform 17"/>
            <p:cNvSpPr/>
            <p:nvPr/>
          </p:nvSpPr>
          <p:spPr>
            <a:xfrm>
              <a:off x="9685021" y="503788"/>
              <a:ext cx="1428259" cy="1009898"/>
            </a:xfrm>
            <a:custGeom>
              <a:avLst/>
              <a:gdLst/>
              <a:ahLst/>
              <a:cxnLst/>
              <a:rect l="l" t="t" r="r" b="b"/>
              <a:pathLst>
                <a:path w="1428259" h="1009898">
                  <a:moveTo>
                    <a:pt x="0" y="0"/>
                  </a:moveTo>
                  <a:lnTo>
                    <a:pt x="1428258" y="0"/>
                  </a:lnTo>
                  <a:lnTo>
                    <a:pt x="1428258" y="1009898"/>
                  </a:lnTo>
                  <a:lnTo>
                    <a:pt x="0" y="1009898"/>
                  </a:lnTo>
                  <a:lnTo>
                    <a:pt x="0" y="0"/>
                  </a:lnTo>
                  <a:close/>
                </a:path>
              </a:pathLst>
            </a:custGeom>
            <a:blipFill>
              <a:blip r:embed="rId5"/>
              <a:stretch>
                <a:fillRect/>
              </a:stretch>
            </a:blipFill>
          </p:spPr>
        </p:sp>
        <p:sp>
          <p:nvSpPr>
            <p:cNvPr id="18" name="Freeform 18"/>
            <p:cNvSpPr/>
            <p:nvPr/>
          </p:nvSpPr>
          <p:spPr>
            <a:xfrm>
              <a:off x="7845920" y="661243"/>
              <a:ext cx="1793520" cy="694989"/>
            </a:xfrm>
            <a:custGeom>
              <a:avLst/>
              <a:gdLst/>
              <a:ahLst/>
              <a:cxnLst/>
              <a:rect l="l" t="t" r="r" b="b"/>
              <a:pathLst>
                <a:path w="1793520" h="694989">
                  <a:moveTo>
                    <a:pt x="0" y="0"/>
                  </a:moveTo>
                  <a:lnTo>
                    <a:pt x="1793520" y="0"/>
                  </a:lnTo>
                  <a:lnTo>
                    <a:pt x="1793520" y="694989"/>
                  </a:lnTo>
                  <a:lnTo>
                    <a:pt x="0" y="694989"/>
                  </a:lnTo>
                  <a:lnTo>
                    <a:pt x="0" y="0"/>
                  </a:lnTo>
                  <a:close/>
                </a:path>
              </a:pathLst>
            </a:custGeom>
            <a:blipFill>
              <a:blip r:embed="rId6"/>
              <a:stretch>
                <a:fillRect/>
              </a:stretch>
            </a:blipFill>
          </p:spPr>
        </p:sp>
        <p:sp>
          <p:nvSpPr>
            <p:cNvPr id="19" name="Freeform 19"/>
            <p:cNvSpPr/>
            <p:nvPr/>
          </p:nvSpPr>
          <p:spPr>
            <a:xfrm>
              <a:off x="16162336" y="651916"/>
              <a:ext cx="1748570" cy="635007"/>
            </a:xfrm>
            <a:custGeom>
              <a:avLst/>
              <a:gdLst/>
              <a:ahLst/>
              <a:cxnLst/>
              <a:rect l="l" t="t" r="r" b="b"/>
              <a:pathLst>
                <a:path w="1748570" h="635007">
                  <a:moveTo>
                    <a:pt x="0" y="0"/>
                  </a:moveTo>
                  <a:lnTo>
                    <a:pt x="1748571" y="0"/>
                  </a:lnTo>
                  <a:lnTo>
                    <a:pt x="1748571" y="635007"/>
                  </a:lnTo>
                  <a:lnTo>
                    <a:pt x="0" y="635007"/>
                  </a:lnTo>
                  <a:lnTo>
                    <a:pt x="0" y="0"/>
                  </a:lnTo>
                  <a:close/>
                </a:path>
              </a:pathLst>
            </a:custGeom>
            <a:blipFill>
              <a:blip r:embed="rId7"/>
              <a:stretch>
                <a:fillRect/>
              </a:stretch>
            </a:blipFill>
          </p:spPr>
        </p:sp>
        <p:sp>
          <p:nvSpPr>
            <p:cNvPr id="20" name="Freeform 20"/>
            <p:cNvSpPr/>
            <p:nvPr/>
          </p:nvSpPr>
          <p:spPr>
            <a:xfrm>
              <a:off x="11266960" y="651916"/>
              <a:ext cx="2241623" cy="635007"/>
            </a:xfrm>
            <a:custGeom>
              <a:avLst/>
              <a:gdLst/>
              <a:ahLst/>
              <a:cxnLst/>
              <a:rect l="l" t="t" r="r" b="b"/>
              <a:pathLst>
                <a:path w="2241623" h="635007">
                  <a:moveTo>
                    <a:pt x="0" y="0"/>
                  </a:moveTo>
                  <a:lnTo>
                    <a:pt x="2241622" y="0"/>
                  </a:lnTo>
                  <a:lnTo>
                    <a:pt x="2241622" y="635007"/>
                  </a:lnTo>
                  <a:lnTo>
                    <a:pt x="0" y="635007"/>
                  </a:lnTo>
                  <a:lnTo>
                    <a:pt x="0" y="0"/>
                  </a:lnTo>
                  <a:close/>
                </a:path>
              </a:pathLst>
            </a:custGeom>
            <a:blipFill>
              <a:blip r:embed="rId8"/>
              <a:stretch>
                <a:fillRect/>
              </a:stretch>
            </a:blipFill>
          </p:spPr>
        </p:sp>
        <p:sp>
          <p:nvSpPr>
            <p:cNvPr id="21" name="Freeform 21"/>
            <p:cNvSpPr/>
            <p:nvPr/>
          </p:nvSpPr>
          <p:spPr>
            <a:xfrm>
              <a:off x="13686382" y="591934"/>
              <a:ext cx="2514054" cy="754971"/>
            </a:xfrm>
            <a:custGeom>
              <a:avLst/>
              <a:gdLst/>
              <a:ahLst/>
              <a:cxnLst/>
              <a:rect l="l" t="t" r="r" b="b"/>
              <a:pathLst>
                <a:path w="2514054" h="754971">
                  <a:moveTo>
                    <a:pt x="0" y="0"/>
                  </a:moveTo>
                  <a:lnTo>
                    <a:pt x="2514054" y="0"/>
                  </a:lnTo>
                  <a:lnTo>
                    <a:pt x="2514054" y="754971"/>
                  </a:lnTo>
                  <a:lnTo>
                    <a:pt x="0" y="754971"/>
                  </a:lnTo>
                  <a:lnTo>
                    <a:pt x="0" y="0"/>
                  </a:lnTo>
                  <a:close/>
                </a:path>
              </a:pathLst>
            </a:custGeom>
            <a:blipFill>
              <a:blip r:embed="rId9"/>
              <a:stretch>
                <a:fillRect/>
              </a:stretch>
            </a:blipFill>
          </p:spPr>
        </p:sp>
        <p:sp>
          <p:nvSpPr>
            <p:cNvPr id="22" name="AutoShape 22"/>
            <p:cNvSpPr/>
            <p:nvPr/>
          </p:nvSpPr>
          <p:spPr>
            <a:xfrm flipV="1">
              <a:off x="11138679" y="314877"/>
              <a:ext cx="0" cy="1181122"/>
            </a:xfrm>
            <a:prstGeom prst="line">
              <a:avLst/>
            </a:prstGeom>
            <a:ln w="50800" cap="flat">
              <a:solidFill>
                <a:srgbClr val="9B9DAF"/>
              </a:solidFill>
              <a:prstDash val="solid"/>
              <a:headEnd type="none" w="sm" len="sm"/>
              <a:tailEnd type="none" w="sm" len="sm"/>
            </a:ln>
          </p:spPr>
        </p:sp>
        <p:sp>
          <p:nvSpPr>
            <p:cNvPr id="23" name="AutoShape 23"/>
            <p:cNvSpPr/>
            <p:nvPr/>
          </p:nvSpPr>
          <p:spPr>
            <a:xfrm flipV="1">
              <a:off x="18145360" y="389488"/>
              <a:ext cx="0" cy="1181122"/>
            </a:xfrm>
            <a:prstGeom prst="line">
              <a:avLst/>
            </a:prstGeom>
            <a:ln w="50800" cap="flat">
              <a:solidFill>
                <a:srgbClr val="9B9DAF"/>
              </a:solidFill>
              <a:prstDash val="solid"/>
              <a:headEnd type="none" w="sm" len="sm"/>
              <a:tailEnd type="none" w="sm" len="sm"/>
            </a:ln>
          </p:spPr>
        </p:sp>
        <p:sp>
          <p:nvSpPr>
            <p:cNvPr id="24" name="TextBox 24"/>
            <p:cNvSpPr txBox="1"/>
            <p:nvPr/>
          </p:nvSpPr>
          <p:spPr>
            <a:xfrm>
              <a:off x="17847407" y="15460"/>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IDEATHON2024 Co-Hosted by</a:t>
              </a:r>
            </a:p>
          </p:txBody>
        </p:sp>
        <p:sp>
          <p:nvSpPr>
            <p:cNvPr id="25" name="Freeform 25"/>
            <p:cNvSpPr/>
            <p:nvPr/>
          </p:nvSpPr>
          <p:spPr>
            <a:xfrm>
              <a:off x="18654430" y="479560"/>
              <a:ext cx="785069" cy="1034126"/>
            </a:xfrm>
            <a:custGeom>
              <a:avLst/>
              <a:gdLst/>
              <a:ahLst/>
              <a:cxnLst/>
              <a:rect l="l" t="t" r="r" b="b"/>
              <a:pathLst>
                <a:path w="785069" h="1034126">
                  <a:moveTo>
                    <a:pt x="0" y="0"/>
                  </a:moveTo>
                  <a:lnTo>
                    <a:pt x="785070" y="0"/>
                  </a:lnTo>
                  <a:lnTo>
                    <a:pt x="785070" y="1034126"/>
                  </a:lnTo>
                  <a:lnTo>
                    <a:pt x="0" y="1034126"/>
                  </a:lnTo>
                  <a:lnTo>
                    <a:pt x="0" y="0"/>
                  </a:lnTo>
                  <a:close/>
                </a:path>
              </a:pathLst>
            </a:custGeom>
            <a:blipFill>
              <a:blip r:embed="rId10"/>
              <a:stretch>
                <a:fillRect/>
              </a:stretch>
            </a:blipFill>
          </p:spPr>
        </p:sp>
        <p:sp>
          <p:nvSpPr>
            <p:cNvPr id="26" name="Freeform 26"/>
            <p:cNvSpPr/>
            <p:nvPr/>
          </p:nvSpPr>
          <p:spPr>
            <a:xfrm>
              <a:off x="19879073" y="578709"/>
              <a:ext cx="851445" cy="921180"/>
            </a:xfrm>
            <a:custGeom>
              <a:avLst/>
              <a:gdLst/>
              <a:ahLst/>
              <a:cxnLst/>
              <a:rect l="l" t="t" r="r" b="b"/>
              <a:pathLst>
                <a:path w="851445" h="921180">
                  <a:moveTo>
                    <a:pt x="0" y="0"/>
                  </a:moveTo>
                  <a:lnTo>
                    <a:pt x="851445" y="0"/>
                  </a:lnTo>
                  <a:lnTo>
                    <a:pt x="851445" y="921181"/>
                  </a:lnTo>
                  <a:lnTo>
                    <a:pt x="0" y="921181"/>
                  </a:lnTo>
                  <a:lnTo>
                    <a:pt x="0" y="0"/>
                  </a:lnTo>
                  <a:close/>
                </a:path>
              </a:pathLst>
            </a:custGeom>
            <a:blipFill>
              <a:blip r:embed="rId11"/>
              <a:stretch>
                <a:fillRect l="-2246" r="-1247" b="-2309"/>
              </a:stretch>
            </a:blipFill>
          </p:spPr>
        </p:sp>
        <p:sp>
          <p:nvSpPr>
            <p:cNvPr id="27" name="Freeform 27"/>
            <p:cNvSpPr/>
            <p:nvPr/>
          </p:nvSpPr>
          <p:spPr>
            <a:xfrm>
              <a:off x="19185078" y="1646810"/>
              <a:ext cx="2239434" cy="711959"/>
            </a:xfrm>
            <a:custGeom>
              <a:avLst/>
              <a:gdLst/>
              <a:ahLst/>
              <a:cxnLst/>
              <a:rect l="l" t="t" r="r" b="b"/>
              <a:pathLst>
                <a:path w="2239434" h="711959">
                  <a:moveTo>
                    <a:pt x="0" y="0"/>
                  </a:moveTo>
                  <a:lnTo>
                    <a:pt x="2239434" y="0"/>
                  </a:lnTo>
                  <a:lnTo>
                    <a:pt x="2239434" y="711959"/>
                  </a:lnTo>
                  <a:lnTo>
                    <a:pt x="0" y="711959"/>
                  </a:lnTo>
                  <a:lnTo>
                    <a:pt x="0" y="0"/>
                  </a:lnTo>
                  <a:close/>
                </a:path>
              </a:pathLst>
            </a:custGeom>
            <a:blipFill>
              <a:blip r:embed="rId12"/>
              <a:stretch>
                <a:fillRect/>
              </a:stretch>
            </a:blipFill>
          </p:spPr>
        </p:sp>
        <p:sp>
          <p:nvSpPr>
            <p:cNvPr id="28" name="Freeform 28"/>
            <p:cNvSpPr/>
            <p:nvPr/>
          </p:nvSpPr>
          <p:spPr>
            <a:xfrm>
              <a:off x="21013069" y="451685"/>
              <a:ext cx="1118925" cy="1118925"/>
            </a:xfrm>
            <a:custGeom>
              <a:avLst/>
              <a:gdLst/>
              <a:ahLst/>
              <a:cxnLst/>
              <a:rect l="l" t="t" r="r" b="b"/>
              <a:pathLst>
                <a:path w="1118925" h="1118925">
                  <a:moveTo>
                    <a:pt x="0" y="0"/>
                  </a:moveTo>
                  <a:lnTo>
                    <a:pt x="1118925" y="0"/>
                  </a:lnTo>
                  <a:lnTo>
                    <a:pt x="1118925" y="1118925"/>
                  </a:lnTo>
                  <a:lnTo>
                    <a:pt x="0" y="1118925"/>
                  </a:lnTo>
                  <a:lnTo>
                    <a:pt x="0" y="0"/>
                  </a:lnTo>
                  <a:close/>
                </a:path>
              </a:pathLst>
            </a:custGeom>
            <a:blipFill>
              <a:blip r:embed="rId13"/>
              <a:stretch>
                <a:fillRect/>
              </a:stretch>
            </a:blipFill>
          </p:spPr>
        </p:sp>
      </p:grpSp>
      <p:sp>
        <p:nvSpPr>
          <p:cNvPr id="29" name="TextBox 28">
            <a:extLst>
              <a:ext uri="{FF2B5EF4-FFF2-40B4-BE49-F238E27FC236}">
                <a16:creationId xmlns:a16="http://schemas.microsoft.com/office/drawing/2014/main" id="{CDF46E15-1450-6202-6DAA-0C8415075B08}"/>
              </a:ext>
            </a:extLst>
          </p:cNvPr>
          <p:cNvSpPr txBox="1"/>
          <p:nvPr/>
        </p:nvSpPr>
        <p:spPr>
          <a:xfrm>
            <a:off x="838199" y="3627187"/>
            <a:ext cx="15658709" cy="4493538"/>
          </a:xfrm>
          <a:prstGeom prst="rect">
            <a:avLst/>
          </a:prstGeom>
          <a:noFill/>
        </p:spPr>
        <p:txBody>
          <a:bodyPr wrap="square" rtlCol="0">
            <a:spAutoFit/>
          </a:bodyPr>
          <a:lstStyle/>
          <a:p>
            <a:pPr marL="400050" indent="-400050" algn="just">
              <a:buFont typeface="+mj-lt"/>
              <a:buAutoNum type="romanLcPeriod"/>
            </a:pPr>
            <a:r>
              <a:rPr lang="en-US" sz="2200" b="1" i="0" dirty="0">
                <a:solidFill>
                  <a:srgbClr val="0D0D0D"/>
                </a:solidFill>
                <a:effectLst/>
                <a:latin typeface="Times New Roman" panose="02020603050405020304" pitchFamily="18" charset="0"/>
                <a:cs typeface="Times New Roman" panose="02020603050405020304" pitchFamily="18" charset="0"/>
              </a:rPr>
              <a:t>Revenue Model:</a:t>
            </a:r>
            <a:endParaRPr lang="en-US" sz="2200" b="0" i="0" dirty="0">
              <a:solidFill>
                <a:srgbClr val="0D0D0D"/>
              </a:solidFill>
              <a:effectLst/>
              <a:latin typeface="Times New Roman" panose="02020603050405020304" pitchFamily="18" charset="0"/>
              <a:cs typeface="Times New Roman" panose="02020603050405020304" pitchFamily="18" charset="0"/>
            </a:endParaRPr>
          </a:p>
          <a:p>
            <a:pPr marL="400050" indent="-400050" algn="just">
              <a:buFont typeface="+mj-lt"/>
              <a:buAutoNum type="romanLcPeriod"/>
            </a:pPr>
            <a:r>
              <a:rPr lang="en-US" sz="2200" b="1" i="0" dirty="0">
                <a:solidFill>
                  <a:srgbClr val="0D0D0D"/>
                </a:solidFill>
                <a:effectLst/>
                <a:latin typeface="Times New Roman" panose="02020603050405020304" pitchFamily="18" charset="0"/>
                <a:cs typeface="Times New Roman" panose="02020603050405020304" pitchFamily="18" charset="0"/>
              </a:rPr>
              <a:t>Product Sales:</a:t>
            </a:r>
            <a:r>
              <a:rPr lang="en-US" sz="2200" b="0" i="0" dirty="0">
                <a:solidFill>
                  <a:srgbClr val="0D0D0D"/>
                </a:solidFill>
                <a:effectLst/>
                <a:latin typeface="Times New Roman" panose="02020603050405020304" pitchFamily="18" charset="0"/>
                <a:cs typeface="Times New Roman" panose="02020603050405020304" pitchFamily="18" charset="0"/>
              </a:rPr>
              <a:t> Offer different models with varying features and price points:</a:t>
            </a:r>
          </a:p>
          <a:p>
            <a:pPr marL="857250" lvl="1" indent="-400050" algn="just">
              <a:buFont typeface="+mj-lt"/>
              <a:buAutoNum type="romanLcPeriod"/>
            </a:pPr>
            <a:r>
              <a:rPr lang="en-US" sz="2200" b="0" i="0" dirty="0">
                <a:solidFill>
                  <a:srgbClr val="0D0D0D"/>
                </a:solidFill>
                <a:effectLst/>
                <a:latin typeface="Times New Roman" panose="02020603050405020304" pitchFamily="18" charset="0"/>
                <a:cs typeface="Times New Roman" panose="02020603050405020304" pitchFamily="18" charset="0"/>
              </a:rPr>
              <a:t>Entry-level model: 7000 Rs </a:t>
            </a:r>
          </a:p>
          <a:p>
            <a:pPr marL="857250" lvl="1" indent="-400050" algn="just">
              <a:buFont typeface="+mj-lt"/>
              <a:buAutoNum type="romanLcPeriod"/>
            </a:pPr>
            <a:r>
              <a:rPr lang="en-US" sz="2200" b="0" i="0" dirty="0">
                <a:solidFill>
                  <a:srgbClr val="0D0D0D"/>
                </a:solidFill>
                <a:effectLst/>
                <a:latin typeface="Times New Roman" panose="02020603050405020304" pitchFamily="18" charset="0"/>
                <a:cs typeface="Times New Roman" panose="02020603050405020304" pitchFamily="18" charset="0"/>
              </a:rPr>
              <a:t>Mid-range model with advanced features: 9000 Rs</a:t>
            </a:r>
          </a:p>
          <a:p>
            <a:pPr marL="857250" lvl="1" indent="-400050" algn="just">
              <a:buFont typeface="+mj-lt"/>
              <a:buAutoNum type="romanLcPeriod"/>
            </a:pPr>
            <a:r>
              <a:rPr lang="en-US" sz="2200" b="0" i="0" dirty="0">
                <a:solidFill>
                  <a:srgbClr val="0D0D0D"/>
                </a:solidFill>
                <a:effectLst/>
                <a:latin typeface="Times New Roman" panose="02020603050405020304" pitchFamily="18" charset="0"/>
                <a:cs typeface="Times New Roman" panose="02020603050405020304" pitchFamily="18" charset="0"/>
              </a:rPr>
              <a:t>High-end model with premium features and accessories: 10,000 Rs</a:t>
            </a:r>
          </a:p>
          <a:p>
            <a:pPr marL="400050" indent="-400050" algn="just">
              <a:buFont typeface="+mj-lt"/>
              <a:buAutoNum type="romanLcPeriod"/>
            </a:pPr>
            <a:r>
              <a:rPr lang="en-US" sz="2200" b="1" i="0" dirty="0">
                <a:solidFill>
                  <a:srgbClr val="0D0D0D"/>
                </a:solidFill>
                <a:effectLst/>
                <a:latin typeface="Times New Roman" panose="02020603050405020304" pitchFamily="18" charset="0"/>
                <a:cs typeface="Times New Roman" panose="02020603050405020304" pitchFamily="18" charset="0"/>
              </a:rPr>
              <a:t>Subscription Model:</a:t>
            </a:r>
            <a:r>
              <a:rPr lang="en-US" sz="2200" b="0" i="0" dirty="0">
                <a:solidFill>
                  <a:srgbClr val="0D0D0D"/>
                </a:solidFill>
                <a:effectLst/>
                <a:latin typeface="Times New Roman" panose="02020603050405020304" pitchFamily="18" charset="0"/>
                <a:cs typeface="Times New Roman" panose="02020603050405020304" pitchFamily="18" charset="0"/>
              </a:rPr>
              <a:t> Offer premium subscription packages for additional features such as enhanced cleaning modes, extended warranty, and priority customer support:</a:t>
            </a:r>
          </a:p>
          <a:p>
            <a:pPr marL="857250" lvl="1" indent="-400050" algn="just">
              <a:buFont typeface="+mj-lt"/>
              <a:buAutoNum type="romanLcPeriod"/>
            </a:pPr>
            <a:r>
              <a:rPr lang="en-US" sz="2200" b="0" i="0" dirty="0">
                <a:solidFill>
                  <a:srgbClr val="0D0D0D"/>
                </a:solidFill>
                <a:effectLst/>
                <a:latin typeface="Times New Roman" panose="02020603050405020304" pitchFamily="18" charset="0"/>
                <a:cs typeface="Times New Roman" panose="02020603050405020304" pitchFamily="18" charset="0"/>
              </a:rPr>
              <a:t>Monthly subscription: 900 Rs</a:t>
            </a:r>
          </a:p>
          <a:p>
            <a:pPr marL="857250" lvl="1" indent="-400050" algn="just">
              <a:buFont typeface="+mj-lt"/>
              <a:buAutoNum type="romanLcPeriod"/>
            </a:pPr>
            <a:r>
              <a:rPr lang="en-US" sz="2200" b="0" i="0" dirty="0">
                <a:solidFill>
                  <a:srgbClr val="0D0D0D"/>
                </a:solidFill>
                <a:effectLst/>
                <a:latin typeface="Times New Roman" panose="02020603050405020304" pitchFamily="18" charset="0"/>
                <a:cs typeface="Times New Roman" panose="02020603050405020304" pitchFamily="18" charset="0"/>
              </a:rPr>
              <a:t>Annual subscription: 8,800 Rs (discounted rate)</a:t>
            </a:r>
          </a:p>
          <a:p>
            <a:pPr marL="400050" indent="-400050" algn="just">
              <a:buFont typeface="+mj-lt"/>
              <a:buAutoNum type="romanLcPeriod"/>
            </a:pPr>
            <a:r>
              <a:rPr lang="en-US" sz="2200" b="1" i="0" dirty="0">
                <a:solidFill>
                  <a:srgbClr val="0D0D0D"/>
                </a:solidFill>
                <a:effectLst/>
                <a:latin typeface="Times New Roman" panose="02020603050405020304" pitchFamily="18" charset="0"/>
                <a:cs typeface="Times New Roman" panose="02020603050405020304" pitchFamily="18" charset="0"/>
              </a:rPr>
              <a:t>Accessories and Add-ons:</a:t>
            </a:r>
            <a:r>
              <a:rPr lang="en-US" sz="2200" b="0" i="0" dirty="0">
                <a:solidFill>
                  <a:srgbClr val="0D0D0D"/>
                </a:solidFill>
                <a:effectLst/>
                <a:latin typeface="Times New Roman" panose="02020603050405020304" pitchFamily="18" charset="0"/>
                <a:cs typeface="Times New Roman" panose="02020603050405020304" pitchFamily="18" charset="0"/>
              </a:rPr>
              <a:t> Sell accessories and replacement parts such as filters, brushes, and batteries for additional revenue.</a:t>
            </a:r>
          </a:p>
          <a:p>
            <a:pPr marL="400050" indent="-400050" algn="just">
              <a:buFont typeface="+mj-lt"/>
              <a:buAutoNum type="romanLcPeriod"/>
            </a:pPr>
            <a:r>
              <a:rPr lang="en-US" sz="2200" b="1" i="0" dirty="0">
                <a:solidFill>
                  <a:srgbClr val="0D0D0D"/>
                </a:solidFill>
                <a:effectLst/>
                <a:latin typeface="Times New Roman" panose="02020603050405020304" pitchFamily="18" charset="0"/>
                <a:cs typeface="Times New Roman" panose="02020603050405020304" pitchFamily="18" charset="0"/>
              </a:rPr>
              <a:t>Partnerships and Licensing:</a:t>
            </a:r>
            <a:r>
              <a:rPr lang="en-US" sz="2200" b="0" i="0" dirty="0">
                <a:solidFill>
                  <a:srgbClr val="0D0D0D"/>
                </a:solidFill>
                <a:effectLst/>
                <a:latin typeface="Times New Roman" panose="02020603050405020304" pitchFamily="18" charset="0"/>
                <a:cs typeface="Times New Roman" panose="02020603050405020304" pitchFamily="18" charset="0"/>
              </a:rPr>
              <a:t> Explore partnerships with smart home device manufacturers for integration opportunities and licensing agreements.</a:t>
            </a:r>
          </a:p>
          <a:p>
            <a:endParaRPr lang="en-IN" sz="2200" dirty="0"/>
          </a:p>
        </p:txBody>
      </p:sp>
    </p:spTree>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4" name="TextBox 4"/>
          <p:cNvSpPr txBox="1"/>
          <p:nvPr/>
        </p:nvSpPr>
        <p:spPr>
          <a:xfrm>
            <a:off x="1028366" y="2296329"/>
            <a:ext cx="12639838" cy="679450"/>
          </a:xfrm>
          <a:prstGeom prst="rect">
            <a:avLst/>
          </a:prstGeom>
        </p:spPr>
        <p:txBody>
          <a:bodyPr lIns="0" tIns="0" rIns="0" bIns="0" rtlCol="0" anchor="t">
            <a:spAutoFit/>
          </a:bodyPr>
          <a:lstStyle/>
          <a:p>
            <a:pPr>
              <a:lnSpc>
                <a:spcPts val="5599"/>
              </a:lnSpc>
              <a:spcBef>
                <a:spcPct val="0"/>
              </a:spcBef>
            </a:pPr>
            <a:r>
              <a:rPr lang="en-US" sz="3999" dirty="0">
                <a:solidFill>
                  <a:srgbClr val="F09D23"/>
                </a:solidFill>
                <a:latin typeface="League Spartan"/>
              </a:rPr>
              <a:t>COMPETITORS AND MARKET ANALYSIS</a:t>
            </a:r>
          </a:p>
        </p:txBody>
      </p:sp>
      <p:sp>
        <p:nvSpPr>
          <p:cNvPr id="5" name="AutoShape 5"/>
          <p:cNvSpPr/>
          <p:nvPr/>
        </p:nvSpPr>
        <p:spPr>
          <a:xfrm flipV="1">
            <a:off x="1028366" y="2975779"/>
            <a:ext cx="62657" cy="3020"/>
          </a:xfrm>
          <a:prstGeom prst="line">
            <a:avLst/>
          </a:prstGeom>
          <a:ln w="19050" cap="flat">
            <a:solidFill>
              <a:srgbClr val="000000"/>
            </a:solidFill>
            <a:prstDash val="solid"/>
            <a:headEnd type="none" w="sm" len="sm"/>
            <a:tailEnd type="none" w="sm" len="sm"/>
          </a:ln>
        </p:spPr>
      </p:sp>
      <p:sp>
        <p:nvSpPr>
          <p:cNvPr id="6" name="AutoShape 6"/>
          <p:cNvSpPr/>
          <p:nvPr/>
        </p:nvSpPr>
        <p:spPr>
          <a:xfrm>
            <a:off x="1029437" y="3044092"/>
            <a:ext cx="2618740" cy="0"/>
          </a:xfrm>
          <a:prstGeom prst="line">
            <a:avLst/>
          </a:prstGeom>
          <a:ln w="38100" cap="flat">
            <a:solidFill>
              <a:srgbClr val="000000"/>
            </a:solidFill>
            <a:prstDash val="solid"/>
            <a:headEnd type="none" w="sm" len="sm"/>
            <a:tailEnd type="none" w="sm" len="sm"/>
          </a:ln>
        </p:spPr>
      </p:sp>
      <p:sp>
        <p:nvSpPr>
          <p:cNvPr id="7" name="Freeform 7"/>
          <p:cNvSpPr/>
          <p:nvPr/>
        </p:nvSpPr>
        <p:spPr>
          <a:xfrm>
            <a:off x="5903567" y="8997390"/>
            <a:ext cx="2087283" cy="521821"/>
          </a:xfrm>
          <a:custGeom>
            <a:avLst/>
            <a:gdLst/>
            <a:ahLst/>
            <a:cxnLst/>
            <a:rect l="l" t="t" r="r" b="b"/>
            <a:pathLst>
              <a:path w="2087283" h="521821">
                <a:moveTo>
                  <a:pt x="0" y="0"/>
                </a:moveTo>
                <a:lnTo>
                  <a:pt x="2087283" y="0"/>
                </a:lnTo>
                <a:lnTo>
                  <a:pt x="2087283" y="521820"/>
                </a:lnTo>
                <a:lnTo>
                  <a:pt x="0" y="521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2071623" y="0"/>
            <a:ext cx="6216377" cy="10287000"/>
            <a:chOff x="0" y="0"/>
            <a:chExt cx="1637235" cy="2709333"/>
          </a:xfrm>
        </p:grpSpPr>
        <p:sp>
          <p:nvSpPr>
            <p:cNvPr id="9" name="Freeform 9"/>
            <p:cNvSpPr/>
            <p:nvPr/>
          </p:nvSpPr>
          <p:spPr>
            <a:xfrm>
              <a:off x="0" y="0"/>
              <a:ext cx="1637235" cy="2709333"/>
            </a:xfrm>
            <a:custGeom>
              <a:avLst/>
              <a:gdLst/>
              <a:ahLst/>
              <a:cxnLst/>
              <a:rect l="l" t="t" r="r" b="b"/>
              <a:pathLst>
                <a:path w="1637235" h="2709333">
                  <a:moveTo>
                    <a:pt x="0" y="0"/>
                  </a:moveTo>
                  <a:lnTo>
                    <a:pt x="1637235" y="0"/>
                  </a:lnTo>
                  <a:lnTo>
                    <a:pt x="1637235" y="2709333"/>
                  </a:lnTo>
                  <a:lnTo>
                    <a:pt x="0" y="2709333"/>
                  </a:lnTo>
                  <a:close/>
                </a:path>
              </a:pathLst>
            </a:custGeom>
            <a:solidFill>
              <a:srgbClr val="F09D23"/>
            </a:solidFill>
          </p:spPr>
        </p:sp>
        <p:sp>
          <p:nvSpPr>
            <p:cNvPr id="10" name="TextBox 10"/>
            <p:cNvSpPr txBox="1"/>
            <p:nvPr/>
          </p:nvSpPr>
          <p:spPr>
            <a:xfrm>
              <a:off x="0" y="-47625"/>
              <a:ext cx="1637235" cy="2756958"/>
            </a:xfrm>
            <a:prstGeom prst="rect">
              <a:avLst/>
            </a:prstGeom>
          </p:spPr>
          <p:txBody>
            <a:bodyPr lIns="50800" tIns="50800" rIns="50800" bIns="50800" rtlCol="0" anchor="ctr"/>
            <a:lstStyle/>
            <a:p>
              <a:pPr algn="ctr">
                <a:lnSpc>
                  <a:spcPts val="2659"/>
                </a:lnSpc>
              </a:pPr>
              <a:endParaRPr/>
            </a:p>
          </p:txBody>
        </p:sp>
      </p:grpSp>
      <p:grpSp>
        <p:nvGrpSpPr>
          <p:cNvPr id="11" name="Group 11"/>
          <p:cNvGrpSpPr>
            <a:grpSpLocks noChangeAspect="1"/>
          </p:cNvGrpSpPr>
          <p:nvPr/>
        </p:nvGrpSpPr>
        <p:grpSpPr>
          <a:xfrm>
            <a:off x="11589019" y="3025042"/>
            <a:ext cx="4158368" cy="5536323"/>
            <a:chOff x="0" y="0"/>
            <a:chExt cx="3663950" cy="4878070"/>
          </a:xfrm>
        </p:grpSpPr>
        <p:sp>
          <p:nvSpPr>
            <p:cNvPr id="12" name="Freeform 12"/>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solidFill>
              <a:srgbClr val="000000">
                <a:alpha val="0"/>
              </a:srgbClr>
            </a:solidFill>
            <a:ln w="12700">
              <a:solidFill>
                <a:srgbClr val="000000"/>
              </a:solidFill>
            </a:ln>
          </p:spPr>
        </p:sp>
        <p:sp>
          <p:nvSpPr>
            <p:cNvPr id="13" name="Freeform 13"/>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sp>
      </p:grpSp>
      <p:grpSp>
        <p:nvGrpSpPr>
          <p:cNvPr id="14" name="Group 14"/>
          <p:cNvGrpSpPr/>
          <p:nvPr/>
        </p:nvGrpSpPr>
        <p:grpSpPr>
          <a:xfrm>
            <a:off x="915485" y="3663217"/>
            <a:ext cx="862961" cy="8629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9D23"/>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15485" y="5288177"/>
            <a:ext cx="862961" cy="86296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9D23"/>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915485" y="6816825"/>
            <a:ext cx="862961" cy="86296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9D23"/>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694488" y="327529"/>
            <a:ext cx="17081202" cy="1769077"/>
            <a:chOff x="0" y="0"/>
            <a:chExt cx="22774936" cy="2358769"/>
          </a:xfrm>
        </p:grpSpPr>
        <p:sp>
          <p:nvSpPr>
            <p:cNvPr id="24" name="Freeform 24"/>
            <p:cNvSpPr/>
            <p:nvPr/>
          </p:nvSpPr>
          <p:spPr>
            <a:xfrm>
              <a:off x="0" y="447395"/>
              <a:ext cx="1568460" cy="572027"/>
            </a:xfrm>
            <a:custGeom>
              <a:avLst/>
              <a:gdLst/>
              <a:ahLst/>
              <a:cxnLst/>
              <a:rect l="l" t="t" r="r" b="b"/>
              <a:pathLst>
                <a:path w="1568460" h="572027">
                  <a:moveTo>
                    <a:pt x="0" y="0"/>
                  </a:moveTo>
                  <a:lnTo>
                    <a:pt x="1568460" y="0"/>
                  </a:lnTo>
                  <a:lnTo>
                    <a:pt x="1568460" y="572027"/>
                  </a:lnTo>
                  <a:lnTo>
                    <a:pt x="0" y="572027"/>
                  </a:lnTo>
                  <a:lnTo>
                    <a:pt x="0" y="0"/>
                  </a:lnTo>
                  <a:close/>
                </a:path>
              </a:pathLst>
            </a:custGeom>
            <a:blipFill>
              <a:blip r:embed="rId5"/>
              <a:stretch>
                <a:fillRect/>
              </a:stretch>
            </a:blipFill>
          </p:spPr>
        </p:sp>
        <p:sp>
          <p:nvSpPr>
            <p:cNvPr id="25" name="AutoShape 25"/>
            <p:cNvSpPr/>
            <p:nvPr/>
          </p:nvSpPr>
          <p:spPr>
            <a:xfrm flipV="1">
              <a:off x="1581160" y="380162"/>
              <a:ext cx="0" cy="706493"/>
            </a:xfrm>
            <a:prstGeom prst="line">
              <a:avLst/>
            </a:prstGeom>
            <a:ln w="25400" cap="flat">
              <a:solidFill>
                <a:srgbClr val="F09D23"/>
              </a:solidFill>
              <a:prstDash val="solid"/>
              <a:headEnd type="none" w="sm" len="sm"/>
              <a:tailEnd type="none" w="sm" len="sm"/>
            </a:ln>
          </p:spPr>
        </p:sp>
        <p:sp>
          <p:nvSpPr>
            <p:cNvPr id="26" name="TextBox 26"/>
            <p:cNvSpPr txBox="1"/>
            <p:nvPr/>
          </p:nvSpPr>
          <p:spPr>
            <a:xfrm>
              <a:off x="1725784" y="407018"/>
              <a:ext cx="9223394" cy="812800"/>
            </a:xfrm>
            <a:prstGeom prst="rect">
              <a:avLst/>
            </a:prstGeom>
          </p:spPr>
          <p:txBody>
            <a:bodyPr lIns="0" tIns="0" rIns="0" bIns="0" rtlCol="0" anchor="t">
              <a:spAutoFit/>
            </a:bodyPr>
            <a:lstStyle/>
            <a:p>
              <a:pPr>
                <a:lnSpc>
                  <a:spcPts val="2400"/>
                </a:lnSpc>
              </a:pPr>
              <a:r>
                <a:rPr lang="en-US" sz="2000">
                  <a:solidFill>
                    <a:srgbClr val="545454"/>
                  </a:solidFill>
                  <a:latin typeface="Garet Bold"/>
                </a:rPr>
                <a:t>NETRARIT Foundation (NRiT)</a:t>
              </a:r>
            </a:p>
            <a:p>
              <a:pPr>
                <a:lnSpc>
                  <a:spcPts val="2400"/>
                </a:lnSpc>
                <a:spcBef>
                  <a:spcPct val="0"/>
                </a:spcBef>
              </a:pPr>
              <a:endParaRPr lang="en-US" sz="2000">
                <a:solidFill>
                  <a:srgbClr val="545454"/>
                </a:solidFill>
                <a:latin typeface="Garet Bold"/>
              </a:endParaRPr>
            </a:p>
          </p:txBody>
        </p:sp>
        <p:sp>
          <p:nvSpPr>
            <p:cNvPr id="27" name="TextBox 27"/>
            <p:cNvSpPr txBox="1"/>
            <p:nvPr/>
          </p:nvSpPr>
          <p:spPr>
            <a:xfrm>
              <a:off x="1725784" y="816780"/>
              <a:ext cx="9223394" cy="307975"/>
            </a:xfrm>
            <a:prstGeom prst="rect">
              <a:avLst/>
            </a:prstGeom>
          </p:spPr>
          <p:txBody>
            <a:bodyPr lIns="0" tIns="0" rIns="0" bIns="0" rtlCol="0" anchor="t">
              <a:spAutoFit/>
            </a:bodyPr>
            <a:lstStyle/>
            <a:p>
              <a:pPr>
                <a:lnSpc>
                  <a:spcPts val="1919"/>
                </a:lnSpc>
                <a:spcBef>
                  <a:spcPct val="0"/>
                </a:spcBef>
              </a:pPr>
              <a:r>
                <a:rPr lang="en-US" sz="1599">
                  <a:solidFill>
                    <a:srgbClr val="545454"/>
                  </a:solidFill>
                  <a:latin typeface="Garet Bold"/>
                </a:rPr>
                <a:t>Technology Business Incubator </a:t>
              </a:r>
            </a:p>
          </p:txBody>
        </p:sp>
        <p:sp>
          <p:nvSpPr>
            <p:cNvPr id="28" name="TextBox 28"/>
            <p:cNvSpPr txBox="1"/>
            <p:nvPr/>
          </p:nvSpPr>
          <p:spPr>
            <a:xfrm>
              <a:off x="6278500" y="-28575"/>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Hosted By </a:t>
              </a:r>
            </a:p>
          </p:txBody>
        </p:sp>
        <p:sp>
          <p:nvSpPr>
            <p:cNvPr id="29" name="TextBox 29"/>
            <p:cNvSpPr txBox="1"/>
            <p:nvPr/>
          </p:nvSpPr>
          <p:spPr>
            <a:xfrm>
              <a:off x="12145177" y="15460"/>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Supported By</a:t>
              </a:r>
            </a:p>
          </p:txBody>
        </p:sp>
        <p:sp>
          <p:nvSpPr>
            <p:cNvPr id="30" name="Freeform 30"/>
            <p:cNvSpPr/>
            <p:nvPr/>
          </p:nvSpPr>
          <p:spPr>
            <a:xfrm>
              <a:off x="6787553" y="601261"/>
              <a:ext cx="894739" cy="894739"/>
            </a:xfrm>
            <a:custGeom>
              <a:avLst/>
              <a:gdLst/>
              <a:ahLst/>
              <a:cxnLst/>
              <a:rect l="l" t="t" r="r" b="b"/>
              <a:pathLst>
                <a:path w="894739" h="894739">
                  <a:moveTo>
                    <a:pt x="0" y="0"/>
                  </a:moveTo>
                  <a:lnTo>
                    <a:pt x="894739" y="0"/>
                  </a:lnTo>
                  <a:lnTo>
                    <a:pt x="894739" y="894738"/>
                  </a:lnTo>
                  <a:lnTo>
                    <a:pt x="0" y="894738"/>
                  </a:lnTo>
                  <a:lnTo>
                    <a:pt x="0" y="0"/>
                  </a:lnTo>
                  <a:close/>
                </a:path>
              </a:pathLst>
            </a:custGeom>
            <a:blipFill>
              <a:blip r:embed="rId6"/>
              <a:stretch>
                <a:fillRect/>
              </a:stretch>
            </a:blipFill>
          </p:spPr>
        </p:sp>
        <p:sp>
          <p:nvSpPr>
            <p:cNvPr id="31" name="Freeform 31"/>
            <p:cNvSpPr/>
            <p:nvPr/>
          </p:nvSpPr>
          <p:spPr>
            <a:xfrm>
              <a:off x="9685021" y="503788"/>
              <a:ext cx="1428259" cy="1009898"/>
            </a:xfrm>
            <a:custGeom>
              <a:avLst/>
              <a:gdLst/>
              <a:ahLst/>
              <a:cxnLst/>
              <a:rect l="l" t="t" r="r" b="b"/>
              <a:pathLst>
                <a:path w="1428259" h="1009898">
                  <a:moveTo>
                    <a:pt x="0" y="0"/>
                  </a:moveTo>
                  <a:lnTo>
                    <a:pt x="1428258" y="0"/>
                  </a:lnTo>
                  <a:lnTo>
                    <a:pt x="1428258" y="1009898"/>
                  </a:lnTo>
                  <a:lnTo>
                    <a:pt x="0" y="1009898"/>
                  </a:lnTo>
                  <a:lnTo>
                    <a:pt x="0" y="0"/>
                  </a:lnTo>
                  <a:close/>
                </a:path>
              </a:pathLst>
            </a:custGeom>
            <a:blipFill>
              <a:blip r:embed="rId7"/>
              <a:stretch>
                <a:fillRect/>
              </a:stretch>
            </a:blipFill>
          </p:spPr>
        </p:sp>
        <p:sp>
          <p:nvSpPr>
            <p:cNvPr id="32" name="Freeform 32"/>
            <p:cNvSpPr/>
            <p:nvPr/>
          </p:nvSpPr>
          <p:spPr>
            <a:xfrm>
              <a:off x="7845920" y="661243"/>
              <a:ext cx="1793520" cy="694989"/>
            </a:xfrm>
            <a:custGeom>
              <a:avLst/>
              <a:gdLst/>
              <a:ahLst/>
              <a:cxnLst/>
              <a:rect l="l" t="t" r="r" b="b"/>
              <a:pathLst>
                <a:path w="1793520" h="694989">
                  <a:moveTo>
                    <a:pt x="0" y="0"/>
                  </a:moveTo>
                  <a:lnTo>
                    <a:pt x="1793520" y="0"/>
                  </a:lnTo>
                  <a:lnTo>
                    <a:pt x="1793520" y="694989"/>
                  </a:lnTo>
                  <a:lnTo>
                    <a:pt x="0" y="694989"/>
                  </a:lnTo>
                  <a:lnTo>
                    <a:pt x="0" y="0"/>
                  </a:lnTo>
                  <a:close/>
                </a:path>
              </a:pathLst>
            </a:custGeom>
            <a:blipFill>
              <a:blip r:embed="rId8"/>
              <a:stretch>
                <a:fillRect/>
              </a:stretch>
            </a:blipFill>
          </p:spPr>
        </p:sp>
        <p:sp>
          <p:nvSpPr>
            <p:cNvPr id="33" name="Freeform 33"/>
            <p:cNvSpPr/>
            <p:nvPr/>
          </p:nvSpPr>
          <p:spPr>
            <a:xfrm>
              <a:off x="16162336" y="651916"/>
              <a:ext cx="1748570" cy="635007"/>
            </a:xfrm>
            <a:custGeom>
              <a:avLst/>
              <a:gdLst/>
              <a:ahLst/>
              <a:cxnLst/>
              <a:rect l="l" t="t" r="r" b="b"/>
              <a:pathLst>
                <a:path w="1748570" h="635007">
                  <a:moveTo>
                    <a:pt x="0" y="0"/>
                  </a:moveTo>
                  <a:lnTo>
                    <a:pt x="1748571" y="0"/>
                  </a:lnTo>
                  <a:lnTo>
                    <a:pt x="1748571" y="635007"/>
                  </a:lnTo>
                  <a:lnTo>
                    <a:pt x="0" y="635007"/>
                  </a:lnTo>
                  <a:lnTo>
                    <a:pt x="0" y="0"/>
                  </a:lnTo>
                  <a:close/>
                </a:path>
              </a:pathLst>
            </a:custGeom>
            <a:blipFill>
              <a:blip r:embed="rId9"/>
              <a:stretch>
                <a:fillRect/>
              </a:stretch>
            </a:blipFill>
          </p:spPr>
        </p:sp>
        <p:sp>
          <p:nvSpPr>
            <p:cNvPr id="34" name="Freeform 34"/>
            <p:cNvSpPr/>
            <p:nvPr/>
          </p:nvSpPr>
          <p:spPr>
            <a:xfrm>
              <a:off x="11266960" y="651916"/>
              <a:ext cx="2241623" cy="635007"/>
            </a:xfrm>
            <a:custGeom>
              <a:avLst/>
              <a:gdLst/>
              <a:ahLst/>
              <a:cxnLst/>
              <a:rect l="l" t="t" r="r" b="b"/>
              <a:pathLst>
                <a:path w="2241623" h="635007">
                  <a:moveTo>
                    <a:pt x="0" y="0"/>
                  </a:moveTo>
                  <a:lnTo>
                    <a:pt x="2241622" y="0"/>
                  </a:lnTo>
                  <a:lnTo>
                    <a:pt x="2241622" y="635007"/>
                  </a:lnTo>
                  <a:lnTo>
                    <a:pt x="0" y="635007"/>
                  </a:lnTo>
                  <a:lnTo>
                    <a:pt x="0" y="0"/>
                  </a:lnTo>
                  <a:close/>
                </a:path>
              </a:pathLst>
            </a:custGeom>
            <a:blipFill>
              <a:blip r:embed="rId10"/>
              <a:stretch>
                <a:fillRect/>
              </a:stretch>
            </a:blipFill>
          </p:spPr>
        </p:sp>
        <p:sp>
          <p:nvSpPr>
            <p:cNvPr id="35" name="Freeform 35"/>
            <p:cNvSpPr/>
            <p:nvPr/>
          </p:nvSpPr>
          <p:spPr>
            <a:xfrm>
              <a:off x="13686382" y="591934"/>
              <a:ext cx="2514054" cy="754971"/>
            </a:xfrm>
            <a:custGeom>
              <a:avLst/>
              <a:gdLst/>
              <a:ahLst/>
              <a:cxnLst/>
              <a:rect l="l" t="t" r="r" b="b"/>
              <a:pathLst>
                <a:path w="2514054" h="754971">
                  <a:moveTo>
                    <a:pt x="0" y="0"/>
                  </a:moveTo>
                  <a:lnTo>
                    <a:pt x="2514054" y="0"/>
                  </a:lnTo>
                  <a:lnTo>
                    <a:pt x="2514054" y="754971"/>
                  </a:lnTo>
                  <a:lnTo>
                    <a:pt x="0" y="754971"/>
                  </a:lnTo>
                  <a:lnTo>
                    <a:pt x="0" y="0"/>
                  </a:lnTo>
                  <a:close/>
                </a:path>
              </a:pathLst>
            </a:custGeom>
            <a:blipFill>
              <a:blip r:embed="rId11"/>
              <a:stretch>
                <a:fillRect/>
              </a:stretch>
            </a:blipFill>
          </p:spPr>
        </p:sp>
        <p:sp>
          <p:nvSpPr>
            <p:cNvPr id="36" name="AutoShape 36"/>
            <p:cNvSpPr/>
            <p:nvPr/>
          </p:nvSpPr>
          <p:spPr>
            <a:xfrm flipV="1">
              <a:off x="11138679" y="314877"/>
              <a:ext cx="0" cy="1181122"/>
            </a:xfrm>
            <a:prstGeom prst="line">
              <a:avLst/>
            </a:prstGeom>
            <a:ln w="50800" cap="flat">
              <a:solidFill>
                <a:srgbClr val="9B9DAF"/>
              </a:solidFill>
              <a:prstDash val="solid"/>
              <a:headEnd type="none" w="sm" len="sm"/>
              <a:tailEnd type="none" w="sm" len="sm"/>
            </a:ln>
          </p:spPr>
        </p:sp>
        <p:sp>
          <p:nvSpPr>
            <p:cNvPr id="37" name="AutoShape 37"/>
            <p:cNvSpPr/>
            <p:nvPr/>
          </p:nvSpPr>
          <p:spPr>
            <a:xfrm flipV="1">
              <a:off x="18145360" y="389488"/>
              <a:ext cx="0" cy="1181122"/>
            </a:xfrm>
            <a:prstGeom prst="line">
              <a:avLst/>
            </a:prstGeom>
            <a:ln w="50800" cap="flat">
              <a:solidFill>
                <a:srgbClr val="9B9DAF"/>
              </a:solidFill>
              <a:prstDash val="solid"/>
              <a:headEnd type="none" w="sm" len="sm"/>
              <a:tailEnd type="none" w="sm" len="sm"/>
            </a:ln>
          </p:spPr>
        </p:sp>
        <p:sp>
          <p:nvSpPr>
            <p:cNvPr id="38" name="TextBox 38"/>
            <p:cNvSpPr txBox="1"/>
            <p:nvPr/>
          </p:nvSpPr>
          <p:spPr>
            <a:xfrm>
              <a:off x="17847407" y="15460"/>
              <a:ext cx="4927529" cy="364702"/>
            </a:xfrm>
            <a:prstGeom prst="rect">
              <a:avLst/>
            </a:prstGeom>
          </p:spPr>
          <p:txBody>
            <a:bodyPr lIns="0" tIns="0" rIns="0" bIns="0" rtlCol="0" anchor="t">
              <a:spAutoFit/>
            </a:bodyPr>
            <a:lstStyle/>
            <a:p>
              <a:pPr algn="ctr">
                <a:lnSpc>
                  <a:spcPts val="2380"/>
                </a:lnSpc>
              </a:pPr>
              <a:r>
                <a:rPr lang="en-US" sz="1700">
                  <a:solidFill>
                    <a:srgbClr val="000000"/>
                  </a:solidFill>
                  <a:latin typeface="DM Sans"/>
                </a:rPr>
                <a:t>IDEATHON2024 Co-Hosted by</a:t>
              </a:r>
            </a:p>
          </p:txBody>
        </p:sp>
        <p:sp>
          <p:nvSpPr>
            <p:cNvPr id="39" name="Freeform 39"/>
            <p:cNvSpPr/>
            <p:nvPr/>
          </p:nvSpPr>
          <p:spPr>
            <a:xfrm>
              <a:off x="18654430" y="479560"/>
              <a:ext cx="785069" cy="1034126"/>
            </a:xfrm>
            <a:custGeom>
              <a:avLst/>
              <a:gdLst/>
              <a:ahLst/>
              <a:cxnLst/>
              <a:rect l="l" t="t" r="r" b="b"/>
              <a:pathLst>
                <a:path w="785069" h="1034126">
                  <a:moveTo>
                    <a:pt x="0" y="0"/>
                  </a:moveTo>
                  <a:lnTo>
                    <a:pt x="785070" y="0"/>
                  </a:lnTo>
                  <a:lnTo>
                    <a:pt x="785070" y="1034126"/>
                  </a:lnTo>
                  <a:lnTo>
                    <a:pt x="0" y="1034126"/>
                  </a:lnTo>
                  <a:lnTo>
                    <a:pt x="0" y="0"/>
                  </a:lnTo>
                  <a:close/>
                </a:path>
              </a:pathLst>
            </a:custGeom>
            <a:blipFill>
              <a:blip r:embed="rId12"/>
              <a:stretch>
                <a:fillRect/>
              </a:stretch>
            </a:blipFill>
          </p:spPr>
        </p:sp>
        <p:sp>
          <p:nvSpPr>
            <p:cNvPr id="40" name="Freeform 40"/>
            <p:cNvSpPr/>
            <p:nvPr/>
          </p:nvSpPr>
          <p:spPr>
            <a:xfrm>
              <a:off x="19879073" y="578709"/>
              <a:ext cx="851445" cy="921180"/>
            </a:xfrm>
            <a:custGeom>
              <a:avLst/>
              <a:gdLst/>
              <a:ahLst/>
              <a:cxnLst/>
              <a:rect l="l" t="t" r="r" b="b"/>
              <a:pathLst>
                <a:path w="851445" h="921180">
                  <a:moveTo>
                    <a:pt x="0" y="0"/>
                  </a:moveTo>
                  <a:lnTo>
                    <a:pt x="851445" y="0"/>
                  </a:lnTo>
                  <a:lnTo>
                    <a:pt x="851445" y="921181"/>
                  </a:lnTo>
                  <a:lnTo>
                    <a:pt x="0" y="921181"/>
                  </a:lnTo>
                  <a:lnTo>
                    <a:pt x="0" y="0"/>
                  </a:lnTo>
                  <a:close/>
                </a:path>
              </a:pathLst>
            </a:custGeom>
            <a:blipFill>
              <a:blip r:embed="rId13"/>
              <a:stretch>
                <a:fillRect l="-2246" r="-1247" b="-2309"/>
              </a:stretch>
            </a:blipFill>
          </p:spPr>
        </p:sp>
        <p:sp>
          <p:nvSpPr>
            <p:cNvPr id="41" name="Freeform 41"/>
            <p:cNvSpPr/>
            <p:nvPr/>
          </p:nvSpPr>
          <p:spPr>
            <a:xfrm>
              <a:off x="19185078" y="1646810"/>
              <a:ext cx="2239434" cy="711959"/>
            </a:xfrm>
            <a:custGeom>
              <a:avLst/>
              <a:gdLst/>
              <a:ahLst/>
              <a:cxnLst/>
              <a:rect l="l" t="t" r="r" b="b"/>
              <a:pathLst>
                <a:path w="2239434" h="711959">
                  <a:moveTo>
                    <a:pt x="0" y="0"/>
                  </a:moveTo>
                  <a:lnTo>
                    <a:pt x="2239434" y="0"/>
                  </a:lnTo>
                  <a:lnTo>
                    <a:pt x="2239434" y="711959"/>
                  </a:lnTo>
                  <a:lnTo>
                    <a:pt x="0" y="711959"/>
                  </a:lnTo>
                  <a:lnTo>
                    <a:pt x="0" y="0"/>
                  </a:lnTo>
                  <a:close/>
                </a:path>
              </a:pathLst>
            </a:custGeom>
            <a:blipFill>
              <a:blip r:embed="rId14"/>
              <a:stretch>
                <a:fillRect/>
              </a:stretch>
            </a:blipFill>
          </p:spPr>
        </p:sp>
        <p:sp>
          <p:nvSpPr>
            <p:cNvPr id="42" name="Freeform 42"/>
            <p:cNvSpPr/>
            <p:nvPr/>
          </p:nvSpPr>
          <p:spPr>
            <a:xfrm>
              <a:off x="21013069" y="451685"/>
              <a:ext cx="1118925" cy="1118925"/>
            </a:xfrm>
            <a:custGeom>
              <a:avLst/>
              <a:gdLst/>
              <a:ahLst/>
              <a:cxnLst/>
              <a:rect l="l" t="t" r="r" b="b"/>
              <a:pathLst>
                <a:path w="1118925" h="1118925">
                  <a:moveTo>
                    <a:pt x="0" y="0"/>
                  </a:moveTo>
                  <a:lnTo>
                    <a:pt x="1118925" y="0"/>
                  </a:lnTo>
                  <a:lnTo>
                    <a:pt x="1118925" y="1118925"/>
                  </a:lnTo>
                  <a:lnTo>
                    <a:pt x="0" y="1118925"/>
                  </a:lnTo>
                  <a:lnTo>
                    <a:pt x="0" y="0"/>
                  </a:lnTo>
                  <a:close/>
                </a:path>
              </a:pathLst>
            </a:custGeom>
            <a:blipFill>
              <a:blip r:embed="rId15"/>
              <a:stretch>
                <a:fillRect/>
              </a:stretch>
            </a:blipFill>
          </p:spPr>
        </p:sp>
      </p:grpSp>
      <p:sp>
        <p:nvSpPr>
          <p:cNvPr id="43" name="TextBox 42">
            <a:extLst>
              <a:ext uri="{FF2B5EF4-FFF2-40B4-BE49-F238E27FC236}">
                <a16:creationId xmlns:a16="http://schemas.microsoft.com/office/drawing/2014/main" id="{0CC91B5C-98A7-FADE-2A94-221D618F101D}"/>
              </a:ext>
            </a:extLst>
          </p:cNvPr>
          <p:cNvSpPr txBox="1"/>
          <p:nvPr/>
        </p:nvSpPr>
        <p:spPr>
          <a:xfrm>
            <a:off x="2070545" y="5497141"/>
            <a:ext cx="9444904" cy="2246769"/>
          </a:xfrm>
          <a:prstGeom prst="rect">
            <a:avLst/>
          </a:prstGeom>
          <a:noFill/>
        </p:spPr>
        <p:txBody>
          <a:bodyPr wrap="square" rtlCol="0">
            <a:spAutoFit/>
          </a:bodyPr>
          <a:lstStyle/>
          <a:p>
            <a:pPr algn="just"/>
            <a:r>
              <a:rPr lang="en-US" sz="2000" b="1" i="0" dirty="0">
                <a:solidFill>
                  <a:srgbClr val="0D0D0D"/>
                </a:solidFill>
                <a:effectLst/>
                <a:latin typeface="Times New Roman" panose="02020603050405020304" pitchFamily="18" charset="0"/>
                <a:cs typeface="Times New Roman" panose="02020603050405020304" pitchFamily="18" charset="0"/>
              </a:rPr>
              <a:t>Market Analysis:</a:t>
            </a:r>
            <a:endParaRPr lang="en-US" sz="2000" b="0" i="0" dirty="0">
              <a:solidFill>
                <a:srgbClr val="0D0D0D"/>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0" i="0" dirty="0">
                <a:solidFill>
                  <a:srgbClr val="0D0D0D"/>
                </a:solidFill>
                <a:effectLst/>
                <a:latin typeface="Times New Roman" panose="02020603050405020304" pitchFamily="18" charset="0"/>
                <a:cs typeface="Times New Roman" panose="02020603050405020304" pitchFamily="18" charset="0"/>
              </a:rPr>
              <a:t>Analysis of the smart home automation market, including the demand for IoT-based products and voice-controlled devices.</a:t>
            </a:r>
          </a:p>
          <a:p>
            <a:pPr algn="just">
              <a:buFont typeface="Arial" panose="020B0604020202020204" pitchFamily="34" charset="0"/>
              <a:buChar char="•"/>
            </a:pPr>
            <a:r>
              <a:rPr lang="en-US" sz="2000" b="0" i="0" dirty="0">
                <a:solidFill>
                  <a:srgbClr val="0D0D0D"/>
                </a:solidFill>
                <a:effectLst/>
                <a:latin typeface="Times New Roman" panose="02020603050405020304" pitchFamily="18" charset="0"/>
                <a:cs typeface="Times New Roman" panose="02020603050405020304" pitchFamily="18" charset="0"/>
              </a:rPr>
              <a:t>Identification of target customers, their preferences, and pain points related to traditional vacuum cleaning methods.</a:t>
            </a:r>
          </a:p>
          <a:p>
            <a:pPr algn="just">
              <a:buFont typeface="Arial" panose="020B0604020202020204" pitchFamily="34" charset="0"/>
              <a:buChar char="•"/>
            </a:pPr>
            <a:r>
              <a:rPr lang="en-US" sz="2000" b="0" i="0" dirty="0">
                <a:solidFill>
                  <a:srgbClr val="0D0D0D"/>
                </a:solidFill>
                <a:effectLst/>
                <a:latin typeface="Times New Roman" panose="02020603050405020304" pitchFamily="18" charset="0"/>
                <a:cs typeface="Times New Roman" panose="02020603050405020304" pitchFamily="18" charset="0"/>
              </a:rPr>
              <a:t>Assessment of competitors offering similar products and their market share.</a:t>
            </a:r>
          </a:p>
          <a:p>
            <a:pPr algn="just"/>
            <a:endParaRPr lang="en-IN" sz="2000"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8D214BC9-0B31-A69C-9EC6-14E79423D53D}"/>
              </a:ext>
            </a:extLst>
          </p:cNvPr>
          <p:cNvSpPr txBox="1"/>
          <p:nvPr/>
        </p:nvSpPr>
        <p:spPr>
          <a:xfrm>
            <a:off x="2180148" y="3924300"/>
            <a:ext cx="5778106" cy="1631216"/>
          </a:xfrm>
          <a:prstGeom prst="rect">
            <a:avLst/>
          </a:prstGeom>
          <a:noFill/>
        </p:spPr>
        <p:txBody>
          <a:bodyPr wrap="square" rtlCol="0">
            <a:spAutoFit/>
          </a:bodyPr>
          <a:lstStyle/>
          <a:p>
            <a:r>
              <a:rPr lang="en-IN" sz="2000" b="1" i="0" dirty="0">
                <a:solidFill>
                  <a:srgbClr val="0D0D0D"/>
                </a:solidFill>
                <a:effectLst/>
                <a:latin typeface="Times New Roman" panose="02020603050405020304" pitchFamily="18" charset="0"/>
                <a:cs typeface="Times New Roman" panose="02020603050405020304" pitchFamily="18" charset="0"/>
              </a:rPr>
              <a:t>COMPETITORS</a:t>
            </a:r>
          </a:p>
          <a:p>
            <a:pPr algn="l">
              <a:buFont typeface="+mj-lt"/>
              <a:buAutoNum type="arabicPeriod"/>
            </a:pPr>
            <a:r>
              <a:rPr lang="en-US" sz="2000" b="0" i="0" dirty="0">
                <a:solidFill>
                  <a:srgbClr val="0D0D0D"/>
                </a:solidFill>
                <a:effectLst/>
                <a:latin typeface="Times New Roman" panose="02020603050405020304" pitchFamily="18" charset="0"/>
                <a:cs typeface="Times New Roman" panose="02020603050405020304" pitchFamily="18" charset="0"/>
              </a:rPr>
              <a:t>iRobot Corporation (Roomba)</a:t>
            </a:r>
          </a:p>
          <a:p>
            <a:pPr algn="l">
              <a:buFont typeface="+mj-lt"/>
              <a:buAutoNum type="arabicPeriod"/>
            </a:pPr>
            <a:r>
              <a:rPr lang="en-US" sz="2000" b="0" i="0" dirty="0">
                <a:solidFill>
                  <a:srgbClr val="0D0D0D"/>
                </a:solidFill>
                <a:effectLst/>
                <a:latin typeface="Times New Roman" panose="02020603050405020304" pitchFamily="18" charset="0"/>
                <a:cs typeface="Times New Roman" panose="02020603050405020304" pitchFamily="18" charset="0"/>
              </a:rPr>
              <a:t> </a:t>
            </a:r>
            <a:r>
              <a:rPr lang="en-US" sz="2000" b="0" i="0" dirty="0" err="1">
                <a:solidFill>
                  <a:srgbClr val="0D0D0D"/>
                </a:solidFill>
                <a:effectLst/>
                <a:latin typeface="Times New Roman" panose="02020603050405020304" pitchFamily="18" charset="0"/>
                <a:cs typeface="Times New Roman" panose="02020603050405020304" pitchFamily="18" charset="0"/>
              </a:rPr>
              <a:t>Ecovacs</a:t>
            </a:r>
            <a:r>
              <a:rPr lang="en-US" sz="2000" b="0" i="0" dirty="0">
                <a:solidFill>
                  <a:srgbClr val="0D0D0D"/>
                </a:solidFill>
                <a:effectLst/>
                <a:latin typeface="Times New Roman" panose="02020603050405020304" pitchFamily="18" charset="0"/>
                <a:cs typeface="Times New Roman" panose="02020603050405020304" pitchFamily="18" charset="0"/>
              </a:rPr>
              <a:t> Robotics</a:t>
            </a:r>
          </a:p>
          <a:p>
            <a:pPr algn="l"/>
            <a:endParaRPr lang="en-US" sz="2000" b="0" i="0" dirty="0">
              <a:solidFill>
                <a:srgbClr val="0D0D0D"/>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298</TotalTime>
  <Words>766</Words>
  <Application>Microsoft Office PowerPoint</Application>
  <PresentationFormat>Custom</PresentationFormat>
  <Paragraphs>124</Paragraphs>
  <Slides>11</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DM Sans</vt:lpstr>
      <vt:lpstr>Arial</vt:lpstr>
      <vt:lpstr>Lato Bold</vt:lpstr>
      <vt:lpstr>Garet Bold</vt:lpstr>
      <vt:lpstr>Times New Roman</vt:lpstr>
      <vt:lpstr>League Spartan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IDEATHON2024 NRiT Pitch Deck Sampl</dc:title>
  <dc:creator>Swapnil Magar</dc:creator>
  <cp:lastModifiedBy>Swapnil Magar</cp:lastModifiedBy>
  <cp:revision>4</cp:revision>
  <dcterms:created xsi:type="dcterms:W3CDTF">2006-08-16T00:00:00Z</dcterms:created>
  <dcterms:modified xsi:type="dcterms:W3CDTF">2024-02-22T11:25:47Z</dcterms:modified>
  <dc:identifier>DAF8pm4hEOc</dc:identifier>
</cp:coreProperties>
</file>